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 id="2147483660" r:id="rId2"/>
  </p:sldMasterIdLst>
  <p:sldIdLst>
    <p:sldId id="281" r:id="rId3"/>
    <p:sldId id="282"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3" r:id="rId29"/>
  </p:sldIdLst>
  <p:sldSz cx="9144000" cy="6858000" type="screen4x3"/>
  <p:notesSz cx="6858000" cy="9144000"/>
  <p:defaultTextStyle>
    <a:defPPr>
      <a:defRPr lang="x-non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608" autoAdjust="0"/>
    <p:restoredTop sz="86427" autoAdjust="0"/>
  </p:normalViewPr>
  <p:slideViewPr>
    <p:cSldViewPr>
      <p:cViewPr varScale="1">
        <p:scale>
          <a:sx n="74" d="100"/>
          <a:sy n="74" d="100"/>
        </p:scale>
        <p:origin x="-103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x-none"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x-none"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8376ECF2-84E9-4044-9C33-7E5F0D471E69}" type="datetimeFigureOut">
              <a:rPr lang="x-none" smtClean="0"/>
              <a:pPr/>
              <a:t>13/10/2014</a:t>
            </a:fld>
            <a:endParaRPr lang="x-none"/>
          </a:p>
        </p:txBody>
      </p:sp>
      <p:sp>
        <p:nvSpPr>
          <p:cNvPr id="19" name="عنصر نائب للتذييل 18"/>
          <p:cNvSpPr>
            <a:spLocks noGrp="1"/>
          </p:cNvSpPr>
          <p:nvPr>
            <p:ph type="ftr" sz="quarter" idx="11"/>
          </p:nvPr>
        </p:nvSpPr>
        <p:spPr/>
        <p:txBody>
          <a:bodyPr/>
          <a:lstStyle/>
          <a:p>
            <a:endParaRPr lang="x-none"/>
          </a:p>
        </p:txBody>
      </p:sp>
      <p:sp>
        <p:nvSpPr>
          <p:cNvPr id="27" name="عنصر نائب لرقم الشريحة 26"/>
          <p:cNvSpPr>
            <a:spLocks noGrp="1"/>
          </p:cNvSpPr>
          <p:nvPr>
            <p:ph type="sldNum" sz="quarter" idx="12"/>
          </p:nvPr>
        </p:nvSpPr>
        <p:spPr/>
        <p:txBody>
          <a:bodyPr/>
          <a:lstStyle/>
          <a:p>
            <a:fld id="{28DBDDAD-F890-4A53-86F2-1332D837C1F7}" type="slidenum">
              <a:rPr lang="x-none" smtClean="0"/>
              <a:pPr/>
              <a:t>‹#›</a:t>
            </a:fld>
            <a:endParaRPr lang="x-none"/>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x-none"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4" name="عنصر نائب للتاريخ 3"/>
          <p:cNvSpPr>
            <a:spLocks noGrp="1"/>
          </p:cNvSpPr>
          <p:nvPr>
            <p:ph type="dt" sz="half" idx="10"/>
          </p:nvPr>
        </p:nvSpPr>
        <p:spPr/>
        <p:txBody>
          <a:bodyPr/>
          <a:lstStyle/>
          <a:p>
            <a:fld id="{8376ECF2-84E9-4044-9C33-7E5F0D471E69}" type="datetimeFigureOut">
              <a:rPr lang="x-none" smtClean="0"/>
              <a:pPr/>
              <a:t>13/10/2014</a:t>
            </a:fld>
            <a:endParaRPr lang="x-none"/>
          </a:p>
        </p:txBody>
      </p:sp>
      <p:sp>
        <p:nvSpPr>
          <p:cNvPr id="5" name="عنصر نائب للتذييل 4"/>
          <p:cNvSpPr>
            <a:spLocks noGrp="1"/>
          </p:cNvSpPr>
          <p:nvPr>
            <p:ph type="ftr" sz="quarter" idx="11"/>
          </p:nvPr>
        </p:nvSpPr>
        <p:spPr/>
        <p:txBody>
          <a:bodyPr/>
          <a:lstStyle/>
          <a:p>
            <a:endParaRPr lang="x-none"/>
          </a:p>
        </p:txBody>
      </p:sp>
      <p:sp>
        <p:nvSpPr>
          <p:cNvPr id="6" name="عنصر نائب لرقم الشريحة 5"/>
          <p:cNvSpPr>
            <a:spLocks noGrp="1"/>
          </p:cNvSpPr>
          <p:nvPr>
            <p:ph type="sldNum" sz="quarter" idx="12"/>
          </p:nvPr>
        </p:nvSpPr>
        <p:spPr/>
        <p:txBody>
          <a:bodyPr/>
          <a:lstStyle/>
          <a:p>
            <a:fld id="{28DBDDAD-F890-4A53-86F2-1332D837C1F7}" type="slidenum">
              <a:rPr lang="x-none" smtClean="0"/>
              <a:pPr/>
              <a:t>‹#›</a:t>
            </a:fld>
            <a:endParaRPr lang="x-non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x-none"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4" name="عنصر نائب للتاريخ 3"/>
          <p:cNvSpPr>
            <a:spLocks noGrp="1"/>
          </p:cNvSpPr>
          <p:nvPr>
            <p:ph type="dt" sz="half" idx="10"/>
          </p:nvPr>
        </p:nvSpPr>
        <p:spPr/>
        <p:txBody>
          <a:bodyPr/>
          <a:lstStyle/>
          <a:p>
            <a:fld id="{8376ECF2-84E9-4044-9C33-7E5F0D471E69}" type="datetimeFigureOut">
              <a:rPr lang="x-none" smtClean="0"/>
              <a:pPr/>
              <a:t>13/10/2014</a:t>
            </a:fld>
            <a:endParaRPr lang="x-none"/>
          </a:p>
        </p:txBody>
      </p:sp>
      <p:sp>
        <p:nvSpPr>
          <p:cNvPr id="5" name="عنصر نائب للتذييل 4"/>
          <p:cNvSpPr>
            <a:spLocks noGrp="1"/>
          </p:cNvSpPr>
          <p:nvPr>
            <p:ph type="ftr" sz="quarter" idx="11"/>
          </p:nvPr>
        </p:nvSpPr>
        <p:spPr/>
        <p:txBody>
          <a:bodyPr/>
          <a:lstStyle/>
          <a:p>
            <a:endParaRPr lang="x-none"/>
          </a:p>
        </p:txBody>
      </p:sp>
      <p:sp>
        <p:nvSpPr>
          <p:cNvPr id="6" name="عنصر نائب لرقم الشريحة 5"/>
          <p:cNvSpPr>
            <a:spLocks noGrp="1"/>
          </p:cNvSpPr>
          <p:nvPr>
            <p:ph type="sldNum" sz="quarter" idx="12"/>
          </p:nvPr>
        </p:nvSpPr>
        <p:spPr/>
        <p:txBody>
          <a:bodyPr/>
          <a:lstStyle/>
          <a:p>
            <a:fld id="{28DBDDAD-F890-4A53-86F2-1332D837C1F7}" type="slidenum">
              <a:rPr lang="x-none" smtClean="0"/>
              <a:pPr/>
              <a:t>‹#›</a:t>
            </a:fld>
            <a:endParaRPr lang="x-non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x-none" smtClean="0"/>
              <a:t>انقر لتحرير نمط العنوان الرئيسي</a:t>
            </a:r>
            <a:endParaRPr lang="x-none"/>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smtClean="0"/>
              <a:t>انقر لتحرير نمط العنوان الثانوي الرئيسي</a:t>
            </a:r>
            <a:endParaRPr lang="x-none"/>
          </a:p>
        </p:txBody>
      </p:sp>
      <p:sp>
        <p:nvSpPr>
          <p:cNvPr id="4" name="عنصر نائب للتاريخ 3"/>
          <p:cNvSpPr>
            <a:spLocks noGrp="1"/>
          </p:cNvSpPr>
          <p:nvPr>
            <p:ph type="dt" sz="half" idx="10"/>
          </p:nvPr>
        </p:nvSpPr>
        <p:spPr/>
        <p:txBody>
          <a:bodyPr/>
          <a:lstStyle/>
          <a:p>
            <a:fld id="{8376ECF2-84E9-4044-9C33-7E5F0D471E69}" type="datetimeFigureOut">
              <a:rPr lang="x-none" smtClean="0"/>
              <a:pPr/>
              <a:t>13/10/2014</a:t>
            </a:fld>
            <a:endParaRPr lang="x-none"/>
          </a:p>
        </p:txBody>
      </p:sp>
      <p:sp>
        <p:nvSpPr>
          <p:cNvPr id="5" name="عنصر نائب للتذييل 4"/>
          <p:cNvSpPr>
            <a:spLocks noGrp="1"/>
          </p:cNvSpPr>
          <p:nvPr>
            <p:ph type="ftr" sz="quarter" idx="11"/>
          </p:nvPr>
        </p:nvSpPr>
        <p:spPr/>
        <p:txBody>
          <a:bodyPr/>
          <a:lstStyle/>
          <a:p>
            <a:endParaRPr lang="x-none"/>
          </a:p>
        </p:txBody>
      </p:sp>
      <p:sp>
        <p:nvSpPr>
          <p:cNvPr id="6" name="عنصر نائب لرقم الشريحة 5"/>
          <p:cNvSpPr>
            <a:spLocks noGrp="1"/>
          </p:cNvSpPr>
          <p:nvPr>
            <p:ph type="sldNum" sz="quarter" idx="12"/>
          </p:nvPr>
        </p:nvSpPr>
        <p:spPr/>
        <p:txBody>
          <a:bodyPr/>
          <a:lstStyle/>
          <a:p>
            <a:fld id="{28DBDDAD-F890-4A53-86F2-1332D837C1F7}" type="slidenum">
              <a:rPr lang="x-none" smtClean="0"/>
              <a:pPr/>
              <a:t>‹#›</a:t>
            </a:fld>
            <a:endParaRPr lang="x-non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x-none" smtClean="0"/>
              <a:t>انقر لتحرير نمط العنوان الرئيسي</a:t>
            </a:r>
            <a:endParaRPr lang="x-none"/>
          </a:p>
        </p:txBody>
      </p:sp>
      <p:sp>
        <p:nvSpPr>
          <p:cNvPr id="3" name="عنصر نائب للمحتوى 2"/>
          <p:cNvSpPr>
            <a:spLocks noGrp="1"/>
          </p:cNvSpPr>
          <p:nvPr>
            <p:ph idx="1"/>
          </p:nvPr>
        </p:nvSpPr>
        <p:spPr/>
        <p:txBody>
          <a:body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x-none"/>
          </a:p>
        </p:txBody>
      </p:sp>
      <p:sp>
        <p:nvSpPr>
          <p:cNvPr id="4" name="عنصر نائب للتاريخ 3"/>
          <p:cNvSpPr>
            <a:spLocks noGrp="1"/>
          </p:cNvSpPr>
          <p:nvPr>
            <p:ph type="dt" sz="half" idx="10"/>
          </p:nvPr>
        </p:nvSpPr>
        <p:spPr/>
        <p:txBody>
          <a:bodyPr/>
          <a:lstStyle/>
          <a:p>
            <a:fld id="{8376ECF2-84E9-4044-9C33-7E5F0D471E69}" type="datetimeFigureOut">
              <a:rPr lang="x-none" smtClean="0"/>
              <a:pPr/>
              <a:t>13/10/2014</a:t>
            </a:fld>
            <a:endParaRPr lang="x-none"/>
          </a:p>
        </p:txBody>
      </p:sp>
      <p:sp>
        <p:nvSpPr>
          <p:cNvPr id="5" name="عنصر نائب للتذييل 4"/>
          <p:cNvSpPr>
            <a:spLocks noGrp="1"/>
          </p:cNvSpPr>
          <p:nvPr>
            <p:ph type="ftr" sz="quarter" idx="11"/>
          </p:nvPr>
        </p:nvSpPr>
        <p:spPr/>
        <p:txBody>
          <a:bodyPr/>
          <a:lstStyle/>
          <a:p>
            <a:endParaRPr lang="x-none"/>
          </a:p>
        </p:txBody>
      </p:sp>
      <p:sp>
        <p:nvSpPr>
          <p:cNvPr id="6" name="عنصر نائب لرقم الشريحة 5"/>
          <p:cNvSpPr>
            <a:spLocks noGrp="1"/>
          </p:cNvSpPr>
          <p:nvPr>
            <p:ph type="sldNum" sz="quarter" idx="12"/>
          </p:nvPr>
        </p:nvSpPr>
        <p:spPr/>
        <p:txBody>
          <a:bodyPr/>
          <a:lstStyle/>
          <a:p>
            <a:fld id="{28DBDDAD-F890-4A53-86F2-1332D837C1F7}" type="slidenum">
              <a:rPr lang="x-none" smtClean="0"/>
              <a:pPr/>
              <a:t>‹#›</a:t>
            </a:fld>
            <a:endParaRPr lang="x-non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x-none" smtClean="0"/>
              <a:t>انقر لتحرير نمط العنوان الرئيسي</a:t>
            </a:r>
            <a:endParaRPr lang="x-none"/>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x-none" smtClean="0"/>
              <a:t>انقر لتحرير أنماط النص الرئيسي</a:t>
            </a:r>
          </a:p>
        </p:txBody>
      </p:sp>
      <p:sp>
        <p:nvSpPr>
          <p:cNvPr id="4" name="عنصر نائب للتاريخ 3"/>
          <p:cNvSpPr>
            <a:spLocks noGrp="1"/>
          </p:cNvSpPr>
          <p:nvPr>
            <p:ph type="dt" sz="half" idx="10"/>
          </p:nvPr>
        </p:nvSpPr>
        <p:spPr/>
        <p:txBody>
          <a:bodyPr/>
          <a:lstStyle/>
          <a:p>
            <a:fld id="{8376ECF2-84E9-4044-9C33-7E5F0D471E69}" type="datetimeFigureOut">
              <a:rPr lang="x-none" smtClean="0"/>
              <a:pPr/>
              <a:t>13/10/2014</a:t>
            </a:fld>
            <a:endParaRPr lang="x-none"/>
          </a:p>
        </p:txBody>
      </p:sp>
      <p:sp>
        <p:nvSpPr>
          <p:cNvPr id="5" name="عنصر نائب للتذييل 4"/>
          <p:cNvSpPr>
            <a:spLocks noGrp="1"/>
          </p:cNvSpPr>
          <p:nvPr>
            <p:ph type="ftr" sz="quarter" idx="11"/>
          </p:nvPr>
        </p:nvSpPr>
        <p:spPr/>
        <p:txBody>
          <a:bodyPr/>
          <a:lstStyle/>
          <a:p>
            <a:endParaRPr lang="x-none"/>
          </a:p>
        </p:txBody>
      </p:sp>
      <p:sp>
        <p:nvSpPr>
          <p:cNvPr id="6" name="عنصر نائب لرقم الشريحة 5"/>
          <p:cNvSpPr>
            <a:spLocks noGrp="1"/>
          </p:cNvSpPr>
          <p:nvPr>
            <p:ph type="sldNum" sz="quarter" idx="12"/>
          </p:nvPr>
        </p:nvSpPr>
        <p:spPr/>
        <p:txBody>
          <a:bodyPr/>
          <a:lstStyle/>
          <a:p>
            <a:fld id="{28DBDDAD-F890-4A53-86F2-1332D837C1F7}" type="slidenum">
              <a:rPr lang="x-none" smtClean="0"/>
              <a:pPr/>
              <a:t>‹#›</a:t>
            </a:fld>
            <a:endParaRPr lang="x-non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x-none" smtClean="0"/>
              <a:t>انقر لتحرير نمط العنوان الرئيسي</a:t>
            </a:r>
            <a:endParaRPr lang="x-none"/>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x-none"/>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x-none"/>
          </a:p>
        </p:txBody>
      </p:sp>
      <p:sp>
        <p:nvSpPr>
          <p:cNvPr id="5" name="عنصر نائب للتاريخ 4"/>
          <p:cNvSpPr>
            <a:spLocks noGrp="1"/>
          </p:cNvSpPr>
          <p:nvPr>
            <p:ph type="dt" sz="half" idx="10"/>
          </p:nvPr>
        </p:nvSpPr>
        <p:spPr/>
        <p:txBody>
          <a:bodyPr/>
          <a:lstStyle/>
          <a:p>
            <a:fld id="{8376ECF2-84E9-4044-9C33-7E5F0D471E69}" type="datetimeFigureOut">
              <a:rPr lang="x-none" smtClean="0"/>
              <a:pPr/>
              <a:t>13/10/2014</a:t>
            </a:fld>
            <a:endParaRPr lang="x-none"/>
          </a:p>
        </p:txBody>
      </p:sp>
      <p:sp>
        <p:nvSpPr>
          <p:cNvPr id="6" name="عنصر نائب للتذييل 5"/>
          <p:cNvSpPr>
            <a:spLocks noGrp="1"/>
          </p:cNvSpPr>
          <p:nvPr>
            <p:ph type="ftr" sz="quarter" idx="11"/>
          </p:nvPr>
        </p:nvSpPr>
        <p:spPr/>
        <p:txBody>
          <a:bodyPr/>
          <a:lstStyle/>
          <a:p>
            <a:endParaRPr lang="x-none"/>
          </a:p>
        </p:txBody>
      </p:sp>
      <p:sp>
        <p:nvSpPr>
          <p:cNvPr id="7" name="عنصر نائب لرقم الشريحة 6"/>
          <p:cNvSpPr>
            <a:spLocks noGrp="1"/>
          </p:cNvSpPr>
          <p:nvPr>
            <p:ph type="sldNum" sz="quarter" idx="12"/>
          </p:nvPr>
        </p:nvSpPr>
        <p:spPr/>
        <p:txBody>
          <a:bodyPr/>
          <a:lstStyle/>
          <a:p>
            <a:fld id="{28DBDDAD-F890-4A53-86F2-1332D837C1F7}" type="slidenum">
              <a:rPr lang="x-none" smtClean="0"/>
              <a:pPr/>
              <a:t>‹#›</a:t>
            </a:fld>
            <a:endParaRPr lang="x-non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x-none" smtClean="0"/>
              <a:t>انقر لتحرير نمط العنوان الرئيسي</a:t>
            </a:r>
            <a:endParaRPr lang="x-none"/>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x-none"/>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x-none"/>
          </a:p>
        </p:txBody>
      </p:sp>
      <p:sp>
        <p:nvSpPr>
          <p:cNvPr id="7" name="عنصر نائب للتاريخ 6"/>
          <p:cNvSpPr>
            <a:spLocks noGrp="1"/>
          </p:cNvSpPr>
          <p:nvPr>
            <p:ph type="dt" sz="half" idx="10"/>
          </p:nvPr>
        </p:nvSpPr>
        <p:spPr/>
        <p:txBody>
          <a:bodyPr/>
          <a:lstStyle/>
          <a:p>
            <a:fld id="{8376ECF2-84E9-4044-9C33-7E5F0D471E69}" type="datetimeFigureOut">
              <a:rPr lang="x-none" smtClean="0"/>
              <a:pPr/>
              <a:t>13/10/2014</a:t>
            </a:fld>
            <a:endParaRPr lang="x-none"/>
          </a:p>
        </p:txBody>
      </p:sp>
      <p:sp>
        <p:nvSpPr>
          <p:cNvPr id="8" name="عنصر نائب للتذييل 7"/>
          <p:cNvSpPr>
            <a:spLocks noGrp="1"/>
          </p:cNvSpPr>
          <p:nvPr>
            <p:ph type="ftr" sz="quarter" idx="11"/>
          </p:nvPr>
        </p:nvSpPr>
        <p:spPr/>
        <p:txBody>
          <a:bodyPr/>
          <a:lstStyle/>
          <a:p>
            <a:endParaRPr lang="x-none"/>
          </a:p>
        </p:txBody>
      </p:sp>
      <p:sp>
        <p:nvSpPr>
          <p:cNvPr id="9" name="عنصر نائب لرقم الشريحة 8"/>
          <p:cNvSpPr>
            <a:spLocks noGrp="1"/>
          </p:cNvSpPr>
          <p:nvPr>
            <p:ph type="sldNum" sz="quarter" idx="12"/>
          </p:nvPr>
        </p:nvSpPr>
        <p:spPr/>
        <p:txBody>
          <a:bodyPr/>
          <a:lstStyle/>
          <a:p>
            <a:fld id="{28DBDDAD-F890-4A53-86F2-1332D837C1F7}" type="slidenum">
              <a:rPr lang="x-none" smtClean="0"/>
              <a:pPr/>
              <a:t>‹#›</a:t>
            </a:fld>
            <a:endParaRPr lang="x-non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x-none" smtClean="0"/>
              <a:t>انقر لتحرير نمط العنوان الرئيسي</a:t>
            </a:r>
            <a:endParaRPr lang="x-none"/>
          </a:p>
        </p:txBody>
      </p:sp>
      <p:sp>
        <p:nvSpPr>
          <p:cNvPr id="3" name="عنصر نائب للتاريخ 2"/>
          <p:cNvSpPr>
            <a:spLocks noGrp="1"/>
          </p:cNvSpPr>
          <p:nvPr>
            <p:ph type="dt" sz="half" idx="10"/>
          </p:nvPr>
        </p:nvSpPr>
        <p:spPr/>
        <p:txBody>
          <a:bodyPr/>
          <a:lstStyle/>
          <a:p>
            <a:fld id="{8376ECF2-84E9-4044-9C33-7E5F0D471E69}" type="datetimeFigureOut">
              <a:rPr lang="x-none" smtClean="0"/>
              <a:pPr/>
              <a:t>13/10/2014</a:t>
            </a:fld>
            <a:endParaRPr lang="x-none"/>
          </a:p>
        </p:txBody>
      </p:sp>
      <p:sp>
        <p:nvSpPr>
          <p:cNvPr id="4" name="عنصر نائب للتذييل 3"/>
          <p:cNvSpPr>
            <a:spLocks noGrp="1"/>
          </p:cNvSpPr>
          <p:nvPr>
            <p:ph type="ftr" sz="quarter" idx="11"/>
          </p:nvPr>
        </p:nvSpPr>
        <p:spPr/>
        <p:txBody>
          <a:bodyPr/>
          <a:lstStyle/>
          <a:p>
            <a:endParaRPr lang="x-none"/>
          </a:p>
        </p:txBody>
      </p:sp>
      <p:sp>
        <p:nvSpPr>
          <p:cNvPr id="5" name="عنصر نائب لرقم الشريحة 4"/>
          <p:cNvSpPr>
            <a:spLocks noGrp="1"/>
          </p:cNvSpPr>
          <p:nvPr>
            <p:ph type="sldNum" sz="quarter" idx="12"/>
          </p:nvPr>
        </p:nvSpPr>
        <p:spPr/>
        <p:txBody>
          <a:bodyPr/>
          <a:lstStyle/>
          <a:p>
            <a:fld id="{28DBDDAD-F890-4A53-86F2-1332D837C1F7}" type="slidenum">
              <a:rPr lang="x-none" smtClean="0"/>
              <a:pPr/>
              <a:t>‹#›</a:t>
            </a:fld>
            <a:endParaRPr lang="x-non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8376ECF2-84E9-4044-9C33-7E5F0D471E69}" type="datetimeFigureOut">
              <a:rPr lang="x-none" smtClean="0"/>
              <a:pPr/>
              <a:t>13/10/2014</a:t>
            </a:fld>
            <a:endParaRPr lang="x-none"/>
          </a:p>
        </p:txBody>
      </p:sp>
      <p:sp>
        <p:nvSpPr>
          <p:cNvPr id="3" name="عنصر نائب للتذييل 2"/>
          <p:cNvSpPr>
            <a:spLocks noGrp="1"/>
          </p:cNvSpPr>
          <p:nvPr>
            <p:ph type="ftr" sz="quarter" idx="11"/>
          </p:nvPr>
        </p:nvSpPr>
        <p:spPr/>
        <p:txBody>
          <a:bodyPr/>
          <a:lstStyle/>
          <a:p>
            <a:endParaRPr lang="x-none"/>
          </a:p>
        </p:txBody>
      </p:sp>
      <p:sp>
        <p:nvSpPr>
          <p:cNvPr id="4" name="عنصر نائب لرقم الشريحة 3"/>
          <p:cNvSpPr>
            <a:spLocks noGrp="1"/>
          </p:cNvSpPr>
          <p:nvPr>
            <p:ph type="sldNum" sz="quarter" idx="12"/>
          </p:nvPr>
        </p:nvSpPr>
        <p:spPr/>
        <p:txBody>
          <a:bodyPr/>
          <a:lstStyle/>
          <a:p>
            <a:fld id="{28DBDDAD-F890-4A53-86F2-1332D837C1F7}" type="slidenum">
              <a:rPr lang="x-none" smtClean="0"/>
              <a:pPr/>
              <a:t>‹#›</a:t>
            </a:fld>
            <a:endParaRPr lang="x-non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x-none" smtClean="0"/>
              <a:t>انقر لتحرير نمط العنوان الرئيسي</a:t>
            </a:r>
            <a:endParaRPr lang="x-none"/>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x-none"/>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انقر لتحرير أنماط النص الرئيسي</a:t>
            </a:r>
          </a:p>
        </p:txBody>
      </p:sp>
      <p:sp>
        <p:nvSpPr>
          <p:cNvPr id="5" name="عنصر نائب للتاريخ 4"/>
          <p:cNvSpPr>
            <a:spLocks noGrp="1"/>
          </p:cNvSpPr>
          <p:nvPr>
            <p:ph type="dt" sz="half" idx="10"/>
          </p:nvPr>
        </p:nvSpPr>
        <p:spPr/>
        <p:txBody>
          <a:bodyPr/>
          <a:lstStyle/>
          <a:p>
            <a:fld id="{8376ECF2-84E9-4044-9C33-7E5F0D471E69}" type="datetimeFigureOut">
              <a:rPr lang="x-none" smtClean="0"/>
              <a:pPr/>
              <a:t>13/10/2014</a:t>
            </a:fld>
            <a:endParaRPr lang="x-none"/>
          </a:p>
        </p:txBody>
      </p:sp>
      <p:sp>
        <p:nvSpPr>
          <p:cNvPr id="6" name="عنصر نائب للتذييل 5"/>
          <p:cNvSpPr>
            <a:spLocks noGrp="1"/>
          </p:cNvSpPr>
          <p:nvPr>
            <p:ph type="ftr" sz="quarter" idx="11"/>
          </p:nvPr>
        </p:nvSpPr>
        <p:spPr/>
        <p:txBody>
          <a:bodyPr/>
          <a:lstStyle/>
          <a:p>
            <a:endParaRPr lang="x-none"/>
          </a:p>
        </p:txBody>
      </p:sp>
      <p:sp>
        <p:nvSpPr>
          <p:cNvPr id="7" name="عنصر نائب لرقم الشريحة 6"/>
          <p:cNvSpPr>
            <a:spLocks noGrp="1"/>
          </p:cNvSpPr>
          <p:nvPr>
            <p:ph type="sldNum" sz="quarter" idx="12"/>
          </p:nvPr>
        </p:nvSpPr>
        <p:spPr/>
        <p:txBody>
          <a:bodyPr/>
          <a:lstStyle/>
          <a:p>
            <a:fld id="{28DBDDAD-F890-4A53-86F2-1332D837C1F7}" type="slidenum">
              <a:rPr lang="x-none" smtClean="0"/>
              <a:pPr/>
              <a:t>‹#›</a:t>
            </a:fld>
            <a:endParaRPr lang="x-non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x-none"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4" name="عنصر نائب للتاريخ 3"/>
          <p:cNvSpPr>
            <a:spLocks noGrp="1"/>
          </p:cNvSpPr>
          <p:nvPr>
            <p:ph type="dt" sz="half" idx="10"/>
          </p:nvPr>
        </p:nvSpPr>
        <p:spPr/>
        <p:txBody>
          <a:bodyPr/>
          <a:lstStyle/>
          <a:p>
            <a:fld id="{8376ECF2-84E9-4044-9C33-7E5F0D471E69}" type="datetimeFigureOut">
              <a:rPr lang="x-none" smtClean="0"/>
              <a:pPr/>
              <a:t>13/10/2014</a:t>
            </a:fld>
            <a:endParaRPr lang="x-none"/>
          </a:p>
        </p:txBody>
      </p:sp>
      <p:sp>
        <p:nvSpPr>
          <p:cNvPr id="5" name="عنصر نائب للتذييل 4"/>
          <p:cNvSpPr>
            <a:spLocks noGrp="1"/>
          </p:cNvSpPr>
          <p:nvPr>
            <p:ph type="ftr" sz="quarter" idx="11"/>
          </p:nvPr>
        </p:nvSpPr>
        <p:spPr/>
        <p:txBody>
          <a:bodyPr/>
          <a:lstStyle/>
          <a:p>
            <a:endParaRPr lang="x-none"/>
          </a:p>
        </p:txBody>
      </p:sp>
      <p:sp>
        <p:nvSpPr>
          <p:cNvPr id="6" name="عنصر نائب لرقم الشريحة 5"/>
          <p:cNvSpPr>
            <a:spLocks noGrp="1"/>
          </p:cNvSpPr>
          <p:nvPr>
            <p:ph type="sldNum" sz="quarter" idx="12"/>
          </p:nvPr>
        </p:nvSpPr>
        <p:spPr/>
        <p:txBody>
          <a:bodyPr/>
          <a:lstStyle/>
          <a:p>
            <a:fld id="{28DBDDAD-F890-4A53-86F2-1332D837C1F7}" type="slidenum">
              <a:rPr lang="x-none" smtClean="0"/>
              <a:pPr/>
              <a:t>‹#›</a:t>
            </a:fld>
            <a:endParaRPr lang="x-non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x-none" smtClean="0"/>
              <a:t>انقر لتحرير نمط العنوان الرئيسي</a:t>
            </a:r>
            <a:endParaRPr lang="x-none"/>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x-none"/>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انقر لتحرير أنماط النص الرئيسي</a:t>
            </a:r>
          </a:p>
        </p:txBody>
      </p:sp>
      <p:sp>
        <p:nvSpPr>
          <p:cNvPr id="5" name="عنصر نائب للتاريخ 4"/>
          <p:cNvSpPr>
            <a:spLocks noGrp="1"/>
          </p:cNvSpPr>
          <p:nvPr>
            <p:ph type="dt" sz="half" idx="10"/>
          </p:nvPr>
        </p:nvSpPr>
        <p:spPr/>
        <p:txBody>
          <a:bodyPr/>
          <a:lstStyle/>
          <a:p>
            <a:fld id="{8376ECF2-84E9-4044-9C33-7E5F0D471E69}" type="datetimeFigureOut">
              <a:rPr lang="x-none" smtClean="0"/>
              <a:pPr/>
              <a:t>13/10/2014</a:t>
            </a:fld>
            <a:endParaRPr lang="x-none"/>
          </a:p>
        </p:txBody>
      </p:sp>
      <p:sp>
        <p:nvSpPr>
          <p:cNvPr id="6" name="عنصر نائب للتذييل 5"/>
          <p:cNvSpPr>
            <a:spLocks noGrp="1"/>
          </p:cNvSpPr>
          <p:nvPr>
            <p:ph type="ftr" sz="quarter" idx="11"/>
          </p:nvPr>
        </p:nvSpPr>
        <p:spPr/>
        <p:txBody>
          <a:bodyPr/>
          <a:lstStyle/>
          <a:p>
            <a:endParaRPr lang="x-none"/>
          </a:p>
        </p:txBody>
      </p:sp>
      <p:sp>
        <p:nvSpPr>
          <p:cNvPr id="7" name="عنصر نائب لرقم الشريحة 6"/>
          <p:cNvSpPr>
            <a:spLocks noGrp="1"/>
          </p:cNvSpPr>
          <p:nvPr>
            <p:ph type="sldNum" sz="quarter" idx="12"/>
          </p:nvPr>
        </p:nvSpPr>
        <p:spPr/>
        <p:txBody>
          <a:bodyPr/>
          <a:lstStyle/>
          <a:p>
            <a:fld id="{28DBDDAD-F890-4A53-86F2-1332D837C1F7}" type="slidenum">
              <a:rPr lang="x-none" smtClean="0"/>
              <a:pPr/>
              <a:t>‹#›</a:t>
            </a:fld>
            <a:endParaRPr lang="x-non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x-none" smtClean="0"/>
              <a:t>انقر لتحرير نمط العنوان الرئيسي</a:t>
            </a:r>
            <a:endParaRPr lang="x-none"/>
          </a:p>
        </p:txBody>
      </p:sp>
      <p:sp>
        <p:nvSpPr>
          <p:cNvPr id="3" name="عنصر نائب للعنوان العمودي 2"/>
          <p:cNvSpPr>
            <a:spLocks noGrp="1"/>
          </p:cNvSpPr>
          <p:nvPr>
            <p:ph type="body" orient="vert" idx="1"/>
          </p:nvPr>
        </p:nvSpPr>
        <p:spPr/>
        <p:txBody>
          <a:bodyPr vert="eaVert"/>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x-none"/>
          </a:p>
        </p:txBody>
      </p:sp>
      <p:sp>
        <p:nvSpPr>
          <p:cNvPr id="4" name="عنصر نائب للتاريخ 3"/>
          <p:cNvSpPr>
            <a:spLocks noGrp="1"/>
          </p:cNvSpPr>
          <p:nvPr>
            <p:ph type="dt" sz="half" idx="10"/>
          </p:nvPr>
        </p:nvSpPr>
        <p:spPr/>
        <p:txBody>
          <a:bodyPr/>
          <a:lstStyle/>
          <a:p>
            <a:fld id="{8376ECF2-84E9-4044-9C33-7E5F0D471E69}" type="datetimeFigureOut">
              <a:rPr lang="x-none" smtClean="0"/>
              <a:pPr/>
              <a:t>13/10/2014</a:t>
            </a:fld>
            <a:endParaRPr lang="x-none"/>
          </a:p>
        </p:txBody>
      </p:sp>
      <p:sp>
        <p:nvSpPr>
          <p:cNvPr id="5" name="عنصر نائب للتذييل 4"/>
          <p:cNvSpPr>
            <a:spLocks noGrp="1"/>
          </p:cNvSpPr>
          <p:nvPr>
            <p:ph type="ftr" sz="quarter" idx="11"/>
          </p:nvPr>
        </p:nvSpPr>
        <p:spPr/>
        <p:txBody>
          <a:bodyPr/>
          <a:lstStyle/>
          <a:p>
            <a:endParaRPr lang="x-none"/>
          </a:p>
        </p:txBody>
      </p:sp>
      <p:sp>
        <p:nvSpPr>
          <p:cNvPr id="6" name="عنصر نائب لرقم الشريحة 5"/>
          <p:cNvSpPr>
            <a:spLocks noGrp="1"/>
          </p:cNvSpPr>
          <p:nvPr>
            <p:ph type="sldNum" sz="quarter" idx="12"/>
          </p:nvPr>
        </p:nvSpPr>
        <p:spPr/>
        <p:txBody>
          <a:bodyPr/>
          <a:lstStyle/>
          <a:p>
            <a:fld id="{28DBDDAD-F890-4A53-86F2-1332D837C1F7}" type="slidenum">
              <a:rPr lang="x-none" smtClean="0"/>
              <a:pPr/>
              <a:t>‹#›</a:t>
            </a:fld>
            <a:endParaRPr lang="x-non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x-none" smtClean="0"/>
              <a:t>انقر لتحرير نمط العنوان الرئيسي</a:t>
            </a:r>
            <a:endParaRPr lang="x-none"/>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x-none"/>
          </a:p>
        </p:txBody>
      </p:sp>
      <p:sp>
        <p:nvSpPr>
          <p:cNvPr id="4" name="عنصر نائب للتاريخ 3"/>
          <p:cNvSpPr>
            <a:spLocks noGrp="1"/>
          </p:cNvSpPr>
          <p:nvPr>
            <p:ph type="dt" sz="half" idx="10"/>
          </p:nvPr>
        </p:nvSpPr>
        <p:spPr/>
        <p:txBody>
          <a:bodyPr/>
          <a:lstStyle/>
          <a:p>
            <a:fld id="{8376ECF2-84E9-4044-9C33-7E5F0D471E69}" type="datetimeFigureOut">
              <a:rPr lang="x-none" smtClean="0"/>
              <a:pPr/>
              <a:t>13/10/2014</a:t>
            </a:fld>
            <a:endParaRPr lang="x-none"/>
          </a:p>
        </p:txBody>
      </p:sp>
      <p:sp>
        <p:nvSpPr>
          <p:cNvPr id="5" name="عنصر نائب للتذييل 4"/>
          <p:cNvSpPr>
            <a:spLocks noGrp="1"/>
          </p:cNvSpPr>
          <p:nvPr>
            <p:ph type="ftr" sz="quarter" idx="11"/>
          </p:nvPr>
        </p:nvSpPr>
        <p:spPr/>
        <p:txBody>
          <a:bodyPr/>
          <a:lstStyle/>
          <a:p>
            <a:endParaRPr lang="x-none"/>
          </a:p>
        </p:txBody>
      </p:sp>
      <p:sp>
        <p:nvSpPr>
          <p:cNvPr id="6" name="عنصر نائب لرقم الشريحة 5"/>
          <p:cNvSpPr>
            <a:spLocks noGrp="1"/>
          </p:cNvSpPr>
          <p:nvPr>
            <p:ph type="sldNum" sz="quarter" idx="12"/>
          </p:nvPr>
        </p:nvSpPr>
        <p:spPr/>
        <p:txBody>
          <a:bodyPr/>
          <a:lstStyle/>
          <a:p>
            <a:fld id="{28DBDDAD-F890-4A53-86F2-1332D837C1F7}" type="slidenum">
              <a:rPr lang="x-none" smtClean="0"/>
              <a:pPr/>
              <a:t>‹#›</a:t>
            </a:fld>
            <a:endParaRPr lang="x-non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x-none"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x-none" smtClean="0"/>
              <a:t>انقر لتحرير أنماط النص الرئيسي</a:t>
            </a:r>
          </a:p>
        </p:txBody>
      </p:sp>
      <p:sp>
        <p:nvSpPr>
          <p:cNvPr id="4" name="عنصر نائب للتاريخ 3"/>
          <p:cNvSpPr>
            <a:spLocks noGrp="1"/>
          </p:cNvSpPr>
          <p:nvPr>
            <p:ph type="dt" sz="half" idx="10"/>
          </p:nvPr>
        </p:nvSpPr>
        <p:spPr/>
        <p:txBody>
          <a:bodyPr/>
          <a:lstStyle/>
          <a:p>
            <a:fld id="{8376ECF2-84E9-4044-9C33-7E5F0D471E69}" type="datetimeFigureOut">
              <a:rPr lang="x-none" smtClean="0"/>
              <a:pPr/>
              <a:t>13/10/2014</a:t>
            </a:fld>
            <a:endParaRPr lang="x-none"/>
          </a:p>
        </p:txBody>
      </p:sp>
      <p:sp>
        <p:nvSpPr>
          <p:cNvPr id="5" name="عنصر نائب للتذييل 4"/>
          <p:cNvSpPr>
            <a:spLocks noGrp="1"/>
          </p:cNvSpPr>
          <p:nvPr>
            <p:ph type="ftr" sz="quarter" idx="11"/>
          </p:nvPr>
        </p:nvSpPr>
        <p:spPr/>
        <p:txBody>
          <a:bodyPr/>
          <a:lstStyle/>
          <a:p>
            <a:endParaRPr lang="x-none"/>
          </a:p>
        </p:txBody>
      </p:sp>
      <p:sp>
        <p:nvSpPr>
          <p:cNvPr id="6" name="عنصر نائب لرقم الشريحة 5"/>
          <p:cNvSpPr>
            <a:spLocks noGrp="1"/>
          </p:cNvSpPr>
          <p:nvPr>
            <p:ph type="sldNum" sz="quarter" idx="12"/>
          </p:nvPr>
        </p:nvSpPr>
        <p:spPr/>
        <p:txBody>
          <a:bodyPr/>
          <a:lstStyle/>
          <a:p>
            <a:fld id="{28DBDDAD-F890-4A53-86F2-1332D837C1F7}" type="slidenum">
              <a:rPr lang="x-none" smtClean="0"/>
              <a:pPr/>
              <a:t>‹#›</a:t>
            </a:fld>
            <a:endParaRPr lang="x-none"/>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x-none"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5" name="عنصر نائب للتاريخ 4"/>
          <p:cNvSpPr>
            <a:spLocks noGrp="1"/>
          </p:cNvSpPr>
          <p:nvPr>
            <p:ph type="dt" sz="half" idx="10"/>
          </p:nvPr>
        </p:nvSpPr>
        <p:spPr/>
        <p:txBody>
          <a:bodyPr/>
          <a:lstStyle/>
          <a:p>
            <a:fld id="{8376ECF2-84E9-4044-9C33-7E5F0D471E69}" type="datetimeFigureOut">
              <a:rPr lang="x-none" smtClean="0"/>
              <a:pPr/>
              <a:t>13/10/2014</a:t>
            </a:fld>
            <a:endParaRPr lang="x-none"/>
          </a:p>
        </p:txBody>
      </p:sp>
      <p:sp>
        <p:nvSpPr>
          <p:cNvPr id="6" name="عنصر نائب للتذييل 5"/>
          <p:cNvSpPr>
            <a:spLocks noGrp="1"/>
          </p:cNvSpPr>
          <p:nvPr>
            <p:ph type="ftr" sz="quarter" idx="11"/>
          </p:nvPr>
        </p:nvSpPr>
        <p:spPr/>
        <p:txBody>
          <a:bodyPr/>
          <a:lstStyle/>
          <a:p>
            <a:endParaRPr lang="x-none"/>
          </a:p>
        </p:txBody>
      </p:sp>
      <p:sp>
        <p:nvSpPr>
          <p:cNvPr id="7" name="عنصر نائب لرقم الشريحة 6"/>
          <p:cNvSpPr>
            <a:spLocks noGrp="1"/>
          </p:cNvSpPr>
          <p:nvPr>
            <p:ph type="sldNum" sz="quarter" idx="12"/>
          </p:nvPr>
        </p:nvSpPr>
        <p:spPr/>
        <p:txBody>
          <a:bodyPr/>
          <a:lstStyle/>
          <a:p>
            <a:fld id="{28DBDDAD-F890-4A53-86F2-1332D837C1F7}" type="slidenum">
              <a:rPr lang="x-none" smtClean="0"/>
              <a:pPr/>
              <a:t>‹#›</a:t>
            </a:fld>
            <a:endParaRPr lang="x-non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x-none"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x-none"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x-none"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7" name="عنصر نائب للتاريخ 6"/>
          <p:cNvSpPr>
            <a:spLocks noGrp="1"/>
          </p:cNvSpPr>
          <p:nvPr>
            <p:ph type="dt" sz="half" idx="10"/>
          </p:nvPr>
        </p:nvSpPr>
        <p:spPr/>
        <p:txBody>
          <a:bodyPr/>
          <a:lstStyle/>
          <a:p>
            <a:fld id="{8376ECF2-84E9-4044-9C33-7E5F0D471E69}" type="datetimeFigureOut">
              <a:rPr lang="x-none" smtClean="0"/>
              <a:pPr/>
              <a:t>13/10/2014</a:t>
            </a:fld>
            <a:endParaRPr lang="x-none"/>
          </a:p>
        </p:txBody>
      </p:sp>
      <p:sp>
        <p:nvSpPr>
          <p:cNvPr id="8" name="عنصر نائب للتذييل 7"/>
          <p:cNvSpPr>
            <a:spLocks noGrp="1"/>
          </p:cNvSpPr>
          <p:nvPr>
            <p:ph type="ftr" sz="quarter" idx="11"/>
          </p:nvPr>
        </p:nvSpPr>
        <p:spPr/>
        <p:txBody>
          <a:bodyPr/>
          <a:lstStyle/>
          <a:p>
            <a:endParaRPr lang="x-none"/>
          </a:p>
        </p:txBody>
      </p:sp>
      <p:sp>
        <p:nvSpPr>
          <p:cNvPr id="9" name="عنصر نائب لرقم الشريحة 8"/>
          <p:cNvSpPr>
            <a:spLocks noGrp="1"/>
          </p:cNvSpPr>
          <p:nvPr>
            <p:ph type="sldNum" sz="quarter" idx="12"/>
          </p:nvPr>
        </p:nvSpPr>
        <p:spPr/>
        <p:txBody>
          <a:bodyPr/>
          <a:lstStyle/>
          <a:p>
            <a:fld id="{28DBDDAD-F890-4A53-86F2-1332D837C1F7}" type="slidenum">
              <a:rPr lang="x-none" smtClean="0"/>
              <a:pPr/>
              <a:t>‹#›</a:t>
            </a:fld>
            <a:endParaRPr lang="x-non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x-none"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8376ECF2-84E9-4044-9C33-7E5F0D471E69}" type="datetimeFigureOut">
              <a:rPr lang="x-none" smtClean="0"/>
              <a:pPr/>
              <a:t>13/10/2014</a:t>
            </a:fld>
            <a:endParaRPr lang="x-none"/>
          </a:p>
        </p:txBody>
      </p:sp>
      <p:sp>
        <p:nvSpPr>
          <p:cNvPr id="4" name="عنصر نائب للتذييل 3"/>
          <p:cNvSpPr>
            <a:spLocks noGrp="1"/>
          </p:cNvSpPr>
          <p:nvPr>
            <p:ph type="ftr" sz="quarter" idx="11"/>
          </p:nvPr>
        </p:nvSpPr>
        <p:spPr/>
        <p:txBody>
          <a:bodyPr/>
          <a:lstStyle/>
          <a:p>
            <a:endParaRPr lang="x-none"/>
          </a:p>
        </p:txBody>
      </p:sp>
      <p:sp>
        <p:nvSpPr>
          <p:cNvPr id="5" name="عنصر نائب لرقم الشريحة 4"/>
          <p:cNvSpPr>
            <a:spLocks noGrp="1"/>
          </p:cNvSpPr>
          <p:nvPr>
            <p:ph type="sldNum" sz="quarter" idx="12"/>
          </p:nvPr>
        </p:nvSpPr>
        <p:spPr/>
        <p:txBody>
          <a:bodyPr/>
          <a:lstStyle/>
          <a:p>
            <a:fld id="{28DBDDAD-F890-4A53-86F2-1332D837C1F7}" type="slidenum">
              <a:rPr lang="x-none" smtClean="0"/>
              <a:pPr/>
              <a:t>‹#›</a:t>
            </a:fld>
            <a:endParaRPr lang="x-non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8376ECF2-84E9-4044-9C33-7E5F0D471E69}" type="datetimeFigureOut">
              <a:rPr lang="x-none" smtClean="0"/>
              <a:pPr/>
              <a:t>13/10/2014</a:t>
            </a:fld>
            <a:endParaRPr lang="x-none"/>
          </a:p>
        </p:txBody>
      </p:sp>
      <p:sp>
        <p:nvSpPr>
          <p:cNvPr id="3" name="عنصر نائب للتذييل 2"/>
          <p:cNvSpPr>
            <a:spLocks noGrp="1"/>
          </p:cNvSpPr>
          <p:nvPr>
            <p:ph type="ftr" sz="quarter" idx="11"/>
          </p:nvPr>
        </p:nvSpPr>
        <p:spPr/>
        <p:txBody>
          <a:bodyPr/>
          <a:lstStyle/>
          <a:p>
            <a:endParaRPr lang="x-none"/>
          </a:p>
        </p:txBody>
      </p:sp>
      <p:sp>
        <p:nvSpPr>
          <p:cNvPr id="4" name="عنصر نائب لرقم الشريحة 3"/>
          <p:cNvSpPr>
            <a:spLocks noGrp="1"/>
          </p:cNvSpPr>
          <p:nvPr>
            <p:ph type="sldNum" sz="quarter" idx="12"/>
          </p:nvPr>
        </p:nvSpPr>
        <p:spPr/>
        <p:txBody>
          <a:bodyPr/>
          <a:lstStyle/>
          <a:p>
            <a:fld id="{28DBDDAD-F890-4A53-86F2-1332D837C1F7}" type="slidenum">
              <a:rPr lang="x-none" smtClean="0"/>
              <a:pPr/>
              <a:t>‹#›</a:t>
            </a:fld>
            <a:endParaRPr lang="x-non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x-none"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x-none"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5" name="عنصر نائب للتاريخ 4"/>
          <p:cNvSpPr>
            <a:spLocks noGrp="1"/>
          </p:cNvSpPr>
          <p:nvPr>
            <p:ph type="dt" sz="half" idx="10"/>
          </p:nvPr>
        </p:nvSpPr>
        <p:spPr/>
        <p:txBody>
          <a:bodyPr/>
          <a:lstStyle/>
          <a:p>
            <a:fld id="{8376ECF2-84E9-4044-9C33-7E5F0D471E69}" type="datetimeFigureOut">
              <a:rPr lang="x-none" smtClean="0"/>
              <a:pPr/>
              <a:t>13/10/2014</a:t>
            </a:fld>
            <a:endParaRPr lang="x-none"/>
          </a:p>
        </p:txBody>
      </p:sp>
      <p:sp>
        <p:nvSpPr>
          <p:cNvPr id="6" name="عنصر نائب للتذييل 5"/>
          <p:cNvSpPr>
            <a:spLocks noGrp="1"/>
          </p:cNvSpPr>
          <p:nvPr>
            <p:ph type="ftr" sz="quarter" idx="11"/>
          </p:nvPr>
        </p:nvSpPr>
        <p:spPr/>
        <p:txBody>
          <a:bodyPr/>
          <a:lstStyle/>
          <a:p>
            <a:endParaRPr lang="x-none"/>
          </a:p>
        </p:txBody>
      </p:sp>
      <p:sp>
        <p:nvSpPr>
          <p:cNvPr id="7" name="عنصر نائب لرقم الشريحة 6"/>
          <p:cNvSpPr>
            <a:spLocks noGrp="1"/>
          </p:cNvSpPr>
          <p:nvPr>
            <p:ph type="sldNum" sz="quarter" idx="12"/>
          </p:nvPr>
        </p:nvSpPr>
        <p:spPr/>
        <p:txBody>
          <a:bodyPr/>
          <a:lstStyle/>
          <a:p>
            <a:fld id="{28DBDDAD-F890-4A53-86F2-1332D837C1F7}" type="slidenum">
              <a:rPr lang="x-none" smtClean="0"/>
              <a:pPr/>
              <a:t>‹#›</a:t>
            </a:fld>
            <a:endParaRPr lang="x-non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x-none"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x-none" smtClean="0"/>
              <a:t>انقر لتحرير أنماط النص الرئيسي</a:t>
            </a:r>
          </a:p>
        </p:txBody>
      </p:sp>
      <p:sp>
        <p:nvSpPr>
          <p:cNvPr id="5" name="عنصر نائب للتاريخ 4"/>
          <p:cNvSpPr>
            <a:spLocks noGrp="1"/>
          </p:cNvSpPr>
          <p:nvPr>
            <p:ph type="dt" sz="half" idx="10"/>
          </p:nvPr>
        </p:nvSpPr>
        <p:spPr/>
        <p:txBody>
          <a:bodyPr/>
          <a:lstStyle/>
          <a:p>
            <a:fld id="{8376ECF2-84E9-4044-9C33-7E5F0D471E69}" type="datetimeFigureOut">
              <a:rPr lang="x-none" smtClean="0"/>
              <a:pPr/>
              <a:t>13/10/2014</a:t>
            </a:fld>
            <a:endParaRPr lang="x-none"/>
          </a:p>
        </p:txBody>
      </p:sp>
      <p:sp>
        <p:nvSpPr>
          <p:cNvPr id="6" name="عنصر نائب للتذييل 5"/>
          <p:cNvSpPr>
            <a:spLocks noGrp="1"/>
          </p:cNvSpPr>
          <p:nvPr>
            <p:ph type="ftr" sz="quarter" idx="11"/>
          </p:nvPr>
        </p:nvSpPr>
        <p:spPr/>
        <p:txBody>
          <a:bodyPr/>
          <a:lstStyle/>
          <a:p>
            <a:endParaRPr lang="x-none"/>
          </a:p>
        </p:txBody>
      </p:sp>
      <p:sp>
        <p:nvSpPr>
          <p:cNvPr id="7" name="عنصر نائب لرقم الشريحة 6"/>
          <p:cNvSpPr>
            <a:spLocks noGrp="1"/>
          </p:cNvSpPr>
          <p:nvPr>
            <p:ph type="sldNum" sz="quarter" idx="12"/>
          </p:nvPr>
        </p:nvSpPr>
        <p:spPr>
          <a:xfrm>
            <a:off x="8077200" y="6356350"/>
            <a:ext cx="609600" cy="365125"/>
          </a:xfrm>
        </p:spPr>
        <p:txBody>
          <a:bodyPr/>
          <a:lstStyle/>
          <a:p>
            <a:fld id="{28DBDDAD-F890-4A53-86F2-1332D837C1F7}" type="slidenum">
              <a:rPr lang="x-none" smtClean="0"/>
              <a:pPr/>
              <a:t>‹#›</a:t>
            </a:fld>
            <a:endParaRPr lang="x-none"/>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x-none"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x-none"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x-none" smtClean="0"/>
              <a:t>انقر لتحرير أنماط النص الرئيسي</a:t>
            </a:r>
          </a:p>
          <a:p>
            <a:pPr lvl="1" eaLnBrk="1" latinLnBrk="0" hangingPunct="1"/>
            <a:r>
              <a:rPr kumimoji="0" lang="x-none" smtClean="0"/>
              <a:t>المستوى الثاني</a:t>
            </a:r>
          </a:p>
          <a:p>
            <a:pPr lvl="2" eaLnBrk="1" latinLnBrk="0" hangingPunct="1"/>
            <a:r>
              <a:rPr kumimoji="0" lang="x-none" smtClean="0"/>
              <a:t>المستوى الثالث</a:t>
            </a:r>
          </a:p>
          <a:p>
            <a:pPr lvl="3" eaLnBrk="1" latinLnBrk="0" hangingPunct="1"/>
            <a:r>
              <a:rPr kumimoji="0" lang="x-none" smtClean="0"/>
              <a:t>المستوى الرابع</a:t>
            </a:r>
          </a:p>
          <a:p>
            <a:pPr lvl="4" eaLnBrk="1" latinLnBrk="0" hangingPunct="1"/>
            <a:r>
              <a:rPr kumimoji="0" lang="x-none"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376ECF2-84E9-4044-9C33-7E5F0D471E69}" type="datetimeFigureOut">
              <a:rPr lang="x-none" smtClean="0"/>
              <a:pPr/>
              <a:t>13/10/2014</a:t>
            </a:fld>
            <a:endParaRPr lang="x-none"/>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x-none"/>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8DBDDAD-F890-4A53-86F2-1332D837C1F7}" type="slidenum">
              <a:rPr lang="x-none" smtClean="0"/>
              <a:pPr/>
              <a:t>‹#›</a:t>
            </a:fld>
            <a:endParaRPr lang="x-none"/>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x-none" smtClean="0"/>
              <a:t>انقر لتحرير نمط العنوان الرئيسي</a:t>
            </a:r>
            <a:endParaRPr lang="x-none"/>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x-none"/>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8376ECF2-84E9-4044-9C33-7E5F0D471E69}" type="datetimeFigureOut">
              <a:rPr lang="x-none" smtClean="0"/>
              <a:pPr/>
              <a:t>13/10/2014</a:t>
            </a:fld>
            <a:endParaRPr lang="x-none"/>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x-none"/>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28DBDDAD-F890-4A53-86F2-1332D837C1F7}" type="slidenum">
              <a:rPr lang="x-none" smtClean="0"/>
              <a:pPr/>
              <a:t>‹#›</a:t>
            </a:fld>
            <a:endParaRPr lang="x-none"/>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x-non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4.xml"/><Relationship Id="rId4" Type="http://schemas.openxmlformats.org/officeDocument/2006/relationships/image" Target="../media/image13.jpeg"/></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4.xml"/><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rot="435532">
            <a:off x="4688029" y="1002707"/>
            <a:ext cx="2850460" cy="1015663"/>
          </a:xfrm>
          <a:prstGeom prst="rect">
            <a:avLst/>
          </a:prstGeom>
          <a:noFill/>
        </p:spPr>
        <p:txBody>
          <a:bodyPr wrap="none" lIns="91440" tIns="45720" rIns="91440" bIns="45720">
            <a:spAutoFit/>
          </a:bodyPr>
          <a:lstStyle/>
          <a:p>
            <a:pPr algn="ctr"/>
            <a:r>
              <a:rPr lang="en-US" sz="6000" b="1" dirty="0" smtClean="0">
                <a:ln w="10541" cmpd="sng">
                  <a:solidFill>
                    <a:schemeClr val="accent1">
                      <a:shade val="88000"/>
                      <a:satMod val="110000"/>
                    </a:schemeClr>
                  </a:solidFill>
                  <a:prstDash val="solid"/>
                </a:ln>
                <a:solidFill>
                  <a:schemeClr val="accent2"/>
                </a:solidFill>
                <a:effectLst>
                  <a:outerShdw blurRad="38100" dist="38100" dir="2700000" algn="tl">
                    <a:srgbClr val="000000">
                      <a:alpha val="43137"/>
                    </a:srgbClr>
                  </a:outerShdw>
                </a:effectLst>
                <a:latin typeface="Calibri" panose="020F0502020204030204" pitchFamily="34" charset="0"/>
              </a:rPr>
              <a:t>Samples</a:t>
            </a:r>
            <a:endParaRPr lang="en-US" sz="6000" b="1" dirty="0">
              <a:ln w="10541" cmpd="sng">
                <a:solidFill>
                  <a:schemeClr val="accent1">
                    <a:shade val="88000"/>
                    <a:satMod val="110000"/>
                  </a:schemeClr>
                </a:solidFill>
                <a:prstDash val="solid"/>
              </a:ln>
              <a:solidFill>
                <a:schemeClr val="accent2"/>
              </a:solidFill>
              <a:effectLst>
                <a:outerShdw blurRad="38100" dist="38100" dir="2700000" algn="tl">
                  <a:srgbClr val="000000">
                    <a:alpha val="43137"/>
                  </a:srgbClr>
                </a:outerShdw>
              </a:effectLst>
              <a:latin typeface="Calibri" panose="020F0502020204030204" pitchFamily="34" charset="0"/>
            </a:endParaRPr>
          </a:p>
        </p:txBody>
      </p:sp>
      <p:sp>
        <p:nvSpPr>
          <p:cNvPr id="9" name="عنوان 3"/>
          <p:cNvSpPr>
            <a:spLocks noGrp="1"/>
          </p:cNvSpPr>
          <p:nvPr>
            <p:ph type="title"/>
          </p:nvPr>
        </p:nvSpPr>
        <p:spPr>
          <a:xfrm>
            <a:off x="609600" y="1196752"/>
            <a:ext cx="2212848" cy="3070218"/>
          </a:xfrm>
        </p:spPr>
        <p:txBody>
          <a:bodyPr>
            <a:normAutofit/>
          </a:bodyPr>
          <a:lstStyle/>
          <a:p>
            <a:pPr algn="ctr"/>
            <a:r>
              <a:rPr lang="en-US" sz="4800" dirty="0" smtClean="0">
                <a:effectLst>
                  <a:outerShdw blurRad="38100" dist="38100" dir="2700000" algn="tl">
                    <a:srgbClr val="000000">
                      <a:alpha val="43137"/>
                    </a:srgbClr>
                  </a:outerShdw>
                </a:effectLst>
                <a:latin typeface="Calibri" panose="020F0502020204030204" pitchFamily="34" charset="0"/>
              </a:rPr>
              <a:t>LAB 304</a:t>
            </a:r>
            <a:br>
              <a:rPr lang="en-US" sz="4800" dirty="0" smtClean="0">
                <a:effectLst>
                  <a:outerShdw blurRad="38100" dist="38100" dir="2700000" algn="tl">
                    <a:srgbClr val="000000">
                      <a:alpha val="43137"/>
                    </a:srgbClr>
                  </a:outerShdw>
                </a:effectLst>
                <a:latin typeface="Calibri" panose="020F0502020204030204" pitchFamily="34" charset="0"/>
              </a:rPr>
            </a:br>
            <a:r>
              <a:rPr lang="en-US" sz="4800" dirty="0" smtClean="0">
                <a:effectLst>
                  <a:outerShdw blurRad="38100" dist="38100" dir="2700000" algn="tl">
                    <a:srgbClr val="000000">
                      <a:alpha val="43137"/>
                    </a:srgbClr>
                  </a:outerShdw>
                </a:effectLst>
                <a:latin typeface="Calibri" panose="020F0502020204030204" pitchFamily="34" charset="0"/>
              </a:rPr>
              <a:t/>
            </a:r>
            <a:br>
              <a:rPr lang="en-US" sz="4800" dirty="0" smtClean="0">
                <a:effectLst>
                  <a:outerShdw blurRad="38100" dist="38100" dir="2700000" algn="tl">
                    <a:srgbClr val="000000">
                      <a:alpha val="43137"/>
                    </a:srgbClr>
                  </a:outerShdw>
                </a:effectLst>
                <a:latin typeface="Calibri" panose="020F0502020204030204" pitchFamily="34" charset="0"/>
              </a:rPr>
            </a:br>
            <a:r>
              <a:rPr lang="en-US" sz="4800" dirty="0">
                <a:effectLst>
                  <a:outerShdw blurRad="38100" dist="38100" dir="2700000" algn="tl">
                    <a:srgbClr val="000000">
                      <a:alpha val="43137"/>
                    </a:srgbClr>
                  </a:outerShdw>
                </a:effectLst>
                <a:latin typeface="Calibri" panose="020F0502020204030204" pitchFamily="34" charset="0"/>
              </a:rPr>
              <a:t/>
            </a:r>
            <a:br>
              <a:rPr lang="en-US" sz="4800" dirty="0">
                <a:effectLst>
                  <a:outerShdw blurRad="38100" dist="38100" dir="2700000" algn="tl">
                    <a:srgbClr val="000000">
                      <a:alpha val="43137"/>
                    </a:srgbClr>
                  </a:outerShdw>
                </a:effectLst>
                <a:latin typeface="Calibri" panose="020F0502020204030204" pitchFamily="34" charset="0"/>
              </a:rPr>
            </a:br>
            <a:r>
              <a:rPr lang="en-US" sz="3600" dirty="0">
                <a:solidFill>
                  <a:srgbClr val="C00000"/>
                </a:solidFill>
                <a:effectLst>
                  <a:outerShdw blurRad="38100" dist="38100" dir="2700000" algn="tl">
                    <a:srgbClr val="000000">
                      <a:alpha val="43137"/>
                    </a:srgbClr>
                  </a:outerShdw>
                </a:effectLst>
                <a:latin typeface="Calibri" panose="020F0502020204030204" pitchFamily="34" charset="0"/>
              </a:rPr>
              <a:t>Lecture \ </a:t>
            </a:r>
            <a:r>
              <a:rPr lang="en-US" sz="3600" dirty="0" smtClean="0">
                <a:solidFill>
                  <a:srgbClr val="C00000"/>
                </a:solidFill>
                <a:effectLst>
                  <a:outerShdw blurRad="38100" dist="38100" dir="2700000" algn="tl">
                    <a:srgbClr val="000000">
                      <a:alpha val="43137"/>
                    </a:srgbClr>
                  </a:outerShdw>
                </a:effectLst>
                <a:latin typeface="Calibri" panose="020F0502020204030204" pitchFamily="34" charset="0"/>
              </a:rPr>
              <a:t>4</a:t>
            </a:r>
            <a:endParaRPr lang="ar-SA" sz="3600" dirty="0">
              <a:effectLst>
                <a:outerShdw blurRad="38100" dist="38100" dir="2700000" algn="tl">
                  <a:srgbClr val="000000">
                    <a:alpha val="43137"/>
                  </a:srgbClr>
                </a:outerShdw>
              </a:effectLst>
              <a:latin typeface="Calibri" panose="020F0502020204030204" pitchFamily="34" charset="0"/>
            </a:endParaRPr>
          </a:p>
        </p:txBody>
      </p:sp>
      <p:pic>
        <p:nvPicPr>
          <p:cNvPr id="3" name="Picture Placeholder 2"/>
          <p:cNvPicPr>
            <a:picLocks noGrp="1" noChangeAspect="1"/>
          </p:cNvPicPr>
          <p:nvPr>
            <p:ph type="pic" idx="1"/>
          </p:nvPr>
        </p:nvPicPr>
        <p:blipFill>
          <a:blip r:embed="rId2">
            <a:extLst>
              <a:ext uri="{28A0092B-C50C-407E-A947-70E740481C1C}">
                <a14:useLocalDpi xmlns:a14="http://schemas.microsoft.com/office/drawing/2010/main" val="0"/>
              </a:ext>
            </a:extLst>
          </a:blip>
          <a:srcRect t="9469" b="9469"/>
          <a:stretch>
            <a:fillRect/>
          </a:stretch>
        </p:blipFill>
        <p:spPr>
          <a:xfrm rot="420000">
            <a:off x="3354221" y="1966658"/>
            <a:ext cx="4617720" cy="3931920"/>
          </a:xfr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algn="l" rtl="0">
              <a:buSzPct val="135000"/>
              <a:buFont typeface="Arial" panose="020B0604020202020204" pitchFamily="34" charset="0"/>
              <a:buChar char="•"/>
            </a:pPr>
            <a:r>
              <a:rPr lang="en-US" dirty="0" smtClean="0">
                <a:latin typeface="Calibri" panose="020F0502020204030204" pitchFamily="34" charset="0"/>
              </a:rPr>
              <a:t>You </a:t>
            </a:r>
            <a:r>
              <a:rPr lang="en-US" dirty="0">
                <a:latin typeface="Calibri" panose="020F0502020204030204" pitchFamily="34" charset="0"/>
              </a:rPr>
              <a:t>should collect every drop of urine during each 24-hour period. It does not matter how much or little urine is passed each time, as long as every drop is collected.</a:t>
            </a:r>
          </a:p>
          <a:p>
            <a:pPr algn="l" rtl="0">
              <a:buSzPct val="135000"/>
              <a:buFont typeface="Arial" panose="020B0604020202020204" pitchFamily="34" charset="0"/>
              <a:buChar char="•"/>
            </a:pPr>
            <a:r>
              <a:rPr lang="en-US" dirty="0">
                <a:latin typeface="Calibri" panose="020F0502020204030204" pitchFamily="34" charset="0"/>
              </a:rPr>
              <a:t>Begin the urine collection in the morning after you wake up, after you have emptied your bladder for the first time.</a:t>
            </a:r>
          </a:p>
          <a:p>
            <a:pPr algn="l" rtl="0">
              <a:buSzPct val="135000"/>
              <a:buFont typeface="Arial" panose="020B0604020202020204" pitchFamily="34" charset="0"/>
              <a:buChar char="•"/>
            </a:pPr>
            <a:r>
              <a:rPr lang="en-US" dirty="0">
                <a:latin typeface="Calibri" panose="020F0502020204030204" pitchFamily="34" charset="0"/>
              </a:rPr>
              <a:t>Urinate (empty the bladder) for the first time and flush it down the toilet. Note the exact time (</a:t>
            </a:r>
            <a:r>
              <a:rPr lang="en-US" dirty="0" err="1">
                <a:latin typeface="Calibri" panose="020F0502020204030204" pitchFamily="34" charset="0"/>
              </a:rPr>
              <a:t>e.g</a:t>
            </a:r>
            <a:r>
              <a:rPr lang="en-US" dirty="0">
                <a:latin typeface="Calibri" panose="020F0502020204030204" pitchFamily="34" charset="0"/>
              </a:rPr>
              <a:t>, 5:00 AM). You will begin the urine collection at this time.</a:t>
            </a:r>
            <a:endParaRPr lang="x-none">
              <a:latin typeface="Calibri" panose="020F0502020204030204" pitchFamily="34" charset="0"/>
            </a:endParaRPr>
          </a:p>
          <a:p>
            <a:pPr algn="l" rtl="0">
              <a:buSzPct val="135000"/>
              <a:buFont typeface="Arial" panose="020B0604020202020204" pitchFamily="34" charset="0"/>
              <a:buChar char="•"/>
            </a:pPr>
            <a:endParaRPr lang="en-US" dirty="0">
              <a:latin typeface="Calibri" panose="020F0502020204030204" pitchFamily="34" charset="0"/>
            </a:endParaRPr>
          </a:p>
          <a:p>
            <a:pPr marL="0" indent="0" algn="l" rtl="0">
              <a:buSzPct val="135000"/>
              <a:buNone/>
            </a:pPr>
            <a:endParaRPr lang="en-US" dirty="0" smtClean="0">
              <a:latin typeface="Calibri" panose="020F0502020204030204" pitchFamily="34" charset="0"/>
            </a:endParaRPr>
          </a:p>
        </p:txBody>
      </p:sp>
      <p:sp>
        <p:nvSpPr>
          <p:cNvPr id="5" name="عنوان 1"/>
          <p:cNvSpPr>
            <a:spLocks noGrp="1"/>
          </p:cNvSpPr>
          <p:nvPr>
            <p:ph type="title"/>
          </p:nvPr>
        </p:nvSpPr>
        <p:spPr>
          <a:xfrm>
            <a:off x="457200" y="53752"/>
            <a:ext cx="8229600" cy="1143000"/>
          </a:xfrm>
        </p:spPr>
        <p:txBody>
          <a:bodyPr/>
          <a:lstStyle/>
          <a:p>
            <a:pPr algn="ctr"/>
            <a:r>
              <a:rPr lang="en-US" dirty="0" smtClean="0">
                <a:effectLst>
                  <a:outerShdw blurRad="38100" dist="38100" dir="2700000" algn="tl">
                    <a:srgbClr val="000000">
                      <a:alpha val="43137"/>
                    </a:srgbClr>
                  </a:outerShdw>
                </a:effectLst>
                <a:latin typeface="Calibri" panose="020F0502020204030204" pitchFamily="34" charset="0"/>
              </a:rPr>
              <a:t>Urine collection</a:t>
            </a:r>
            <a:endParaRPr lang="x-none" dirty="0">
              <a:effectLst>
                <a:outerShdw blurRad="38100" dist="38100" dir="2700000" algn="tl">
                  <a:srgbClr val="000000">
                    <a:alpha val="43137"/>
                  </a:srgbClr>
                </a:outerShdw>
              </a:effectLst>
              <a:latin typeface="Calibri" panose="020F0502020204030204" pitchFamily="34" charset="0"/>
            </a:endParaRPr>
          </a:p>
        </p:txBody>
      </p:sp>
      <p:sp>
        <p:nvSpPr>
          <p:cNvPr id="6" name="عنوان 1"/>
          <p:cNvSpPr txBox="1">
            <a:spLocks/>
          </p:cNvSpPr>
          <p:nvPr/>
        </p:nvSpPr>
        <p:spPr>
          <a:xfrm>
            <a:off x="457200" y="917848"/>
            <a:ext cx="8229600" cy="1143000"/>
          </a:xfrm>
          <a:prstGeom prst="rect">
            <a:avLst/>
          </a:prstGeom>
        </p:spPr>
        <p:txBody>
          <a:bodyPr vert="horz" lIns="0" rIns="0" bIns="0" anchor="b">
            <a:normAutofit/>
          </a:bodyPr>
          <a:lstStyle>
            <a:lvl1pPr algn="l" rtl="1" eaLnBrk="1" latinLnBrk="0" hangingPunct="1">
              <a:spcBef>
                <a:spcPct val="0"/>
              </a:spcBef>
              <a:buNone/>
              <a:defRPr kumimoji="0" sz="5000" b="0" kern="1200">
                <a:ln>
                  <a:noFill/>
                </a:ln>
                <a:solidFill>
                  <a:schemeClr val="tx2"/>
                </a:solidFill>
                <a:effectLst/>
                <a:latin typeface="+mj-lt"/>
                <a:ea typeface="+mj-ea"/>
                <a:cs typeface="+mj-cs"/>
              </a:defRPr>
            </a:lvl1pPr>
          </a:lstStyle>
          <a:p>
            <a:pPr algn="ctr"/>
            <a:r>
              <a:rPr lang="en-US" dirty="0">
                <a:effectLst>
                  <a:outerShdw blurRad="38100" dist="38100" dir="2700000" algn="tl">
                    <a:srgbClr val="000000">
                      <a:alpha val="43137"/>
                    </a:srgbClr>
                  </a:outerShdw>
                </a:effectLst>
                <a:latin typeface="Calibri" panose="020F0502020204030204" pitchFamily="34" charset="0"/>
              </a:rPr>
              <a:t>2- Timed Collection Specimen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lnSpcReduction="10000"/>
          </a:bodyPr>
          <a:lstStyle/>
          <a:p>
            <a:pPr algn="l" rtl="0">
              <a:buSzPct val="135000"/>
              <a:buFont typeface="Arial" panose="020B0604020202020204" pitchFamily="34" charset="0"/>
              <a:buChar char="•"/>
            </a:pPr>
            <a:r>
              <a:rPr lang="en-US" dirty="0">
                <a:latin typeface="Calibri" panose="020F0502020204030204" pitchFamily="34" charset="0"/>
              </a:rPr>
              <a:t>Collect every drop of urine during the day and night in an empty collection bottle. Store the bottle at room temperature or in the refrigerator.</a:t>
            </a:r>
          </a:p>
          <a:p>
            <a:pPr algn="l" rtl="0">
              <a:buSzPct val="135000"/>
              <a:buFont typeface="Arial" panose="020B0604020202020204" pitchFamily="34" charset="0"/>
              <a:buChar char="•"/>
            </a:pPr>
            <a:r>
              <a:rPr lang="en-US" dirty="0" smtClean="0">
                <a:latin typeface="Calibri" panose="020F0502020204030204" pitchFamily="34" charset="0"/>
              </a:rPr>
              <a:t>If </a:t>
            </a:r>
            <a:r>
              <a:rPr lang="en-US" dirty="0">
                <a:latin typeface="Calibri" panose="020F0502020204030204" pitchFamily="34" charset="0"/>
              </a:rPr>
              <a:t>you need to have a bowel movement, any urine passed with the bowel movement should be collected.</a:t>
            </a:r>
          </a:p>
          <a:p>
            <a:pPr algn="l" rtl="0">
              <a:buSzPct val="135000"/>
              <a:buFont typeface="Arial" panose="020B0604020202020204" pitchFamily="34" charset="0"/>
              <a:buChar char="•"/>
            </a:pPr>
            <a:r>
              <a:rPr lang="en-US" dirty="0">
                <a:latin typeface="Calibri" panose="020F0502020204030204" pitchFamily="34" charset="0"/>
              </a:rPr>
              <a:t>Finish by collecting the first urine passed the next morning, adding it to the collection bottle. This should be within ten minutes before or after the time of the first morning void on the first day (which was flushed). In this example, you would try to void between 4:50 and 5:10 on the second day</a:t>
            </a:r>
            <a:r>
              <a:rPr lang="en-US" dirty="0" smtClean="0">
                <a:latin typeface="Calibri" panose="020F0502020204030204" pitchFamily="34" charset="0"/>
              </a:rPr>
              <a:t>.</a:t>
            </a:r>
            <a:endParaRPr lang="x-none">
              <a:latin typeface="Calibri" panose="020F0502020204030204" pitchFamily="34" charset="0"/>
            </a:endParaRPr>
          </a:p>
        </p:txBody>
      </p:sp>
      <p:sp>
        <p:nvSpPr>
          <p:cNvPr id="5" name="عنوان 1"/>
          <p:cNvSpPr>
            <a:spLocks noGrp="1"/>
          </p:cNvSpPr>
          <p:nvPr>
            <p:ph type="title"/>
          </p:nvPr>
        </p:nvSpPr>
        <p:spPr>
          <a:xfrm>
            <a:off x="457200" y="53752"/>
            <a:ext cx="8229600" cy="1143000"/>
          </a:xfrm>
        </p:spPr>
        <p:txBody>
          <a:bodyPr/>
          <a:lstStyle/>
          <a:p>
            <a:pPr algn="ctr"/>
            <a:r>
              <a:rPr lang="en-US" dirty="0" smtClean="0">
                <a:effectLst>
                  <a:outerShdw blurRad="38100" dist="38100" dir="2700000" algn="tl">
                    <a:srgbClr val="000000">
                      <a:alpha val="43137"/>
                    </a:srgbClr>
                  </a:outerShdw>
                </a:effectLst>
                <a:latin typeface="Calibri" panose="020F0502020204030204" pitchFamily="34" charset="0"/>
              </a:rPr>
              <a:t>Urine collection</a:t>
            </a:r>
            <a:endParaRPr lang="x-none" dirty="0">
              <a:effectLst>
                <a:outerShdw blurRad="38100" dist="38100" dir="2700000" algn="tl">
                  <a:srgbClr val="000000">
                    <a:alpha val="43137"/>
                  </a:srgbClr>
                </a:outerShdw>
              </a:effectLst>
              <a:latin typeface="Calibri" panose="020F0502020204030204" pitchFamily="34" charset="0"/>
            </a:endParaRPr>
          </a:p>
        </p:txBody>
      </p:sp>
      <p:sp>
        <p:nvSpPr>
          <p:cNvPr id="6" name="عنوان 1"/>
          <p:cNvSpPr txBox="1">
            <a:spLocks/>
          </p:cNvSpPr>
          <p:nvPr/>
        </p:nvSpPr>
        <p:spPr>
          <a:xfrm>
            <a:off x="457200" y="917848"/>
            <a:ext cx="8229600" cy="1143000"/>
          </a:xfrm>
          <a:prstGeom prst="rect">
            <a:avLst/>
          </a:prstGeom>
        </p:spPr>
        <p:txBody>
          <a:bodyPr vert="horz" lIns="0" rIns="0" bIns="0" anchor="b">
            <a:normAutofit/>
          </a:bodyPr>
          <a:lstStyle>
            <a:lvl1pPr algn="l" rtl="1" eaLnBrk="1" latinLnBrk="0" hangingPunct="1">
              <a:spcBef>
                <a:spcPct val="0"/>
              </a:spcBef>
              <a:buNone/>
              <a:defRPr kumimoji="0" sz="5000" b="0" kern="1200">
                <a:ln>
                  <a:noFill/>
                </a:ln>
                <a:solidFill>
                  <a:schemeClr val="tx2"/>
                </a:solidFill>
                <a:effectLst/>
                <a:latin typeface="+mj-lt"/>
                <a:ea typeface="+mj-ea"/>
                <a:cs typeface="+mj-cs"/>
              </a:defRPr>
            </a:lvl1pPr>
          </a:lstStyle>
          <a:p>
            <a:pPr algn="ctr"/>
            <a:r>
              <a:rPr lang="en-US" dirty="0">
                <a:effectLst>
                  <a:outerShdw blurRad="38100" dist="38100" dir="2700000" algn="tl">
                    <a:srgbClr val="000000">
                      <a:alpha val="43137"/>
                    </a:srgbClr>
                  </a:outerShdw>
                </a:effectLst>
                <a:latin typeface="Calibri" panose="020F0502020204030204" pitchFamily="34" charset="0"/>
              </a:rPr>
              <a:t>2- Timed Collection Specimen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4"/>
          <p:cNvSpPr>
            <a:spLocks noGrp="1"/>
          </p:cNvSpPr>
          <p:nvPr>
            <p:ph sz="half" idx="1"/>
          </p:nvPr>
        </p:nvSpPr>
        <p:spPr>
          <a:xfrm>
            <a:off x="457200" y="1920085"/>
            <a:ext cx="5867400" cy="4434840"/>
          </a:xfrm>
        </p:spPr>
        <p:txBody>
          <a:bodyPr>
            <a:normAutofit/>
          </a:bodyPr>
          <a:lstStyle/>
          <a:p>
            <a:pPr algn="l" rtl="0"/>
            <a:r>
              <a:rPr lang="en-US" dirty="0" smtClean="0">
                <a:latin typeface="Calibri" panose="020F0502020204030204" pitchFamily="34" charset="0"/>
              </a:rPr>
              <a:t>It is not recommended that the patient void directly into the 24 hour collection container due to the preservative acid content inside the container.</a:t>
            </a:r>
          </a:p>
          <a:p>
            <a:pPr algn="l" rtl="0"/>
            <a:r>
              <a:rPr lang="en-US" dirty="0" smtClean="0">
                <a:latin typeface="Calibri" panose="020F0502020204030204" pitchFamily="34" charset="0"/>
              </a:rPr>
              <a:t>The patient is encouraged to void into a separate (beaker style collection with pour spout ) cup and pour the contents into the 24 hour collection container during the collection process.</a:t>
            </a:r>
            <a:endParaRPr lang="x-none" dirty="0">
              <a:latin typeface="Calibri" panose="020F0502020204030204" pitchFamily="34" charset="0"/>
            </a:endParaRPr>
          </a:p>
        </p:txBody>
      </p:sp>
      <p:pic>
        <p:nvPicPr>
          <p:cNvPr id="7" name="عنصر نائب للمحتوى 6" descr="تنزيل (21).jpg"/>
          <p:cNvPicPr>
            <a:picLocks noGrp="1" noChangeAspect="1"/>
          </p:cNvPicPr>
          <p:nvPr>
            <p:ph sz="half" idx="2"/>
          </p:nvPr>
        </p:nvPicPr>
        <p:blipFill>
          <a:blip r:embed="rId2"/>
          <a:stretch>
            <a:fillRect/>
          </a:stretch>
        </p:blipFill>
        <p:spPr>
          <a:xfrm>
            <a:off x="6486508" y="4509120"/>
            <a:ext cx="1862857" cy="2144099"/>
          </a:xfrm>
        </p:spPr>
      </p:pic>
      <p:pic>
        <p:nvPicPr>
          <p:cNvPr id="9" name="صورة 8" descr="images (41).jpg"/>
          <p:cNvPicPr>
            <a:picLocks noChangeAspect="1"/>
          </p:cNvPicPr>
          <p:nvPr/>
        </p:nvPicPr>
        <p:blipFill>
          <a:blip r:embed="rId3"/>
          <a:stretch>
            <a:fillRect/>
          </a:stretch>
        </p:blipFill>
        <p:spPr>
          <a:xfrm>
            <a:off x="6591299" y="2321229"/>
            <a:ext cx="1797125" cy="2043875"/>
          </a:xfrm>
          <a:prstGeom prst="rect">
            <a:avLst/>
          </a:prstGeom>
        </p:spPr>
      </p:pic>
      <p:sp>
        <p:nvSpPr>
          <p:cNvPr id="8" name="عنوان 1"/>
          <p:cNvSpPr>
            <a:spLocks noGrp="1"/>
          </p:cNvSpPr>
          <p:nvPr>
            <p:ph type="title"/>
          </p:nvPr>
        </p:nvSpPr>
        <p:spPr>
          <a:xfrm>
            <a:off x="457200" y="53752"/>
            <a:ext cx="8229600" cy="1143000"/>
          </a:xfrm>
        </p:spPr>
        <p:txBody>
          <a:bodyPr/>
          <a:lstStyle/>
          <a:p>
            <a:pPr algn="ctr"/>
            <a:r>
              <a:rPr lang="en-US" dirty="0" smtClean="0">
                <a:effectLst>
                  <a:outerShdw blurRad="38100" dist="38100" dir="2700000" algn="tl">
                    <a:srgbClr val="000000">
                      <a:alpha val="43137"/>
                    </a:srgbClr>
                  </a:outerShdw>
                </a:effectLst>
                <a:latin typeface="Calibri" panose="020F0502020204030204" pitchFamily="34" charset="0"/>
              </a:rPr>
              <a:t>Urine collection</a:t>
            </a:r>
            <a:endParaRPr lang="x-none" dirty="0">
              <a:effectLst>
                <a:outerShdw blurRad="38100" dist="38100" dir="2700000" algn="tl">
                  <a:srgbClr val="000000">
                    <a:alpha val="43137"/>
                  </a:srgbClr>
                </a:outerShdw>
              </a:effectLst>
              <a:latin typeface="Calibri" panose="020F0502020204030204" pitchFamily="34" charset="0"/>
            </a:endParaRPr>
          </a:p>
        </p:txBody>
      </p:sp>
      <p:sp>
        <p:nvSpPr>
          <p:cNvPr id="10" name="عنوان 1"/>
          <p:cNvSpPr txBox="1">
            <a:spLocks/>
          </p:cNvSpPr>
          <p:nvPr/>
        </p:nvSpPr>
        <p:spPr>
          <a:xfrm>
            <a:off x="457200" y="917848"/>
            <a:ext cx="8229600" cy="1143000"/>
          </a:xfrm>
          <a:prstGeom prst="rect">
            <a:avLst/>
          </a:prstGeom>
        </p:spPr>
        <p:txBody>
          <a:bodyPr vert="horz" lIns="0" rIns="0" bIns="0" anchor="b">
            <a:normAutofit/>
          </a:bodyPr>
          <a:lstStyle>
            <a:lvl1pPr algn="l" rtl="1" eaLnBrk="1" latinLnBrk="0" hangingPunct="1">
              <a:spcBef>
                <a:spcPct val="0"/>
              </a:spcBef>
              <a:buNone/>
              <a:defRPr kumimoji="0" sz="5000" b="0" kern="1200">
                <a:ln>
                  <a:noFill/>
                </a:ln>
                <a:solidFill>
                  <a:schemeClr val="tx2"/>
                </a:solidFill>
                <a:effectLst/>
                <a:latin typeface="+mj-lt"/>
                <a:ea typeface="+mj-ea"/>
                <a:cs typeface="+mj-cs"/>
              </a:defRPr>
            </a:lvl1pPr>
          </a:lstStyle>
          <a:p>
            <a:pPr algn="ctr"/>
            <a:r>
              <a:rPr lang="en-US" dirty="0">
                <a:effectLst>
                  <a:outerShdw blurRad="38100" dist="38100" dir="2700000" algn="tl">
                    <a:srgbClr val="000000">
                      <a:alpha val="43137"/>
                    </a:srgbClr>
                  </a:outerShdw>
                </a:effectLst>
                <a:latin typeface="Calibri" panose="020F0502020204030204" pitchFamily="34" charset="0"/>
              </a:rPr>
              <a:t>2- Timed Collection Specimen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gn="l" rtl="0"/>
            <a:r>
              <a:rPr lang="en-US" dirty="0" smtClean="0">
                <a:latin typeface="Calibri" panose="020F0502020204030204" pitchFamily="34" charset="0"/>
              </a:rPr>
              <a:t>This is the specimen of choice for urinalysis and microscopic analysis, since the urine is generally more concentrated (due to the length of time the urine is allowed to remain in the bladder) .</a:t>
            </a:r>
          </a:p>
          <a:p>
            <a:pPr algn="l" rtl="0"/>
            <a:r>
              <a:rPr lang="en-US" dirty="0" smtClean="0">
                <a:latin typeface="Calibri" panose="020F0502020204030204" pitchFamily="34" charset="0"/>
              </a:rPr>
              <a:t>Also called an 8-hour specimen, the first morning specimen is collected when the patient first wakes up in the morning, having emptied the bladder before going to sleep.</a:t>
            </a:r>
            <a:endParaRPr lang="x-none" dirty="0">
              <a:latin typeface="Calibri" panose="020F0502020204030204" pitchFamily="34" charset="0"/>
            </a:endParaRPr>
          </a:p>
        </p:txBody>
      </p:sp>
      <p:sp>
        <p:nvSpPr>
          <p:cNvPr id="5" name="عنوان 1"/>
          <p:cNvSpPr>
            <a:spLocks noGrp="1"/>
          </p:cNvSpPr>
          <p:nvPr>
            <p:ph type="title"/>
          </p:nvPr>
        </p:nvSpPr>
        <p:spPr>
          <a:xfrm>
            <a:off x="457200" y="53752"/>
            <a:ext cx="8229600" cy="1143000"/>
          </a:xfrm>
        </p:spPr>
        <p:txBody>
          <a:bodyPr/>
          <a:lstStyle/>
          <a:p>
            <a:pPr algn="ctr"/>
            <a:r>
              <a:rPr lang="en-US" dirty="0" smtClean="0">
                <a:effectLst>
                  <a:outerShdw blurRad="38100" dist="38100" dir="2700000" algn="tl">
                    <a:srgbClr val="000000">
                      <a:alpha val="43137"/>
                    </a:srgbClr>
                  </a:outerShdw>
                </a:effectLst>
                <a:latin typeface="Calibri" panose="020F0502020204030204" pitchFamily="34" charset="0"/>
              </a:rPr>
              <a:t>Urine collection</a:t>
            </a:r>
            <a:endParaRPr lang="x-none" dirty="0">
              <a:effectLst>
                <a:outerShdw blurRad="38100" dist="38100" dir="2700000" algn="tl">
                  <a:srgbClr val="000000">
                    <a:alpha val="43137"/>
                  </a:srgbClr>
                </a:outerShdw>
              </a:effectLst>
              <a:latin typeface="Calibri" panose="020F0502020204030204" pitchFamily="34" charset="0"/>
            </a:endParaRPr>
          </a:p>
        </p:txBody>
      </p:sp>
      <p:sp>
        <p:nvSpPr>
          <p:cNvPr id="6" name="عنوان 1"/>
          <p:cNvSpPr txBox="1">
            <a:spLocks/>
          </p:cNvSpPr>
          <p:nvPr/>
        </p:nvSpPr>
        <p:spPr>
          <a:xfrm>
            <a:off x="457200" y="917848"/>
            <a:ext cx="8229600" cy="1143000"/>
          </a:xfrm>
          <a:prstGeom prst="rect">
            <a:avLst/>
          </a:prstGeom>
        </p:spPr>
        <p:txBody>
          <a:bodyPr vert="horz" lIns="0" rIns="0" bIns="0" anchor="b">
            <a:normAutofit/>
          </a:bodyPr>
          <a:lstStyle>
            <a:lvl1pPr algn="l" rtl="1" eaLnBrk="1" latinLnBrk="0" hangingPunct="1">
              <a:spcBef>
                <a:spcPct val="0"/>
              </a:spcBef>
              <a:buNone/>
              <a:defRPr kumimoji="0" sz="5000" b="0" kern="1200">
                <a:ln>
                  <a:noFill/>
                </a:ln>
                <a:solidFill>
                  <a:schemeClr val="tx2"/>
                </a:solidFill>
                <a:effectLst/>
                <a:latin typeface="+mj-lt"/>
                <a:ea typeface="+mj-ea"/>
                <a:cs typeface="+mj-cs"/>
              </a:defRPr>
            </a:lvl1pPr>
          </a:lstStyle>
          <a:p>
            <a:pPr algn="ctr"/>
            <a:r>
              <a:rPr lang="en-US" dirty="0">
                <a:effectLst>
                  <a:outerShdw blurRad="38100" dist="38100" dir="2700000" algn="tl">
                    <a:srgbClr val="000000">
                      <a:alpha val="43137"/>
                    </a:srgbClr>
                  </a:outerShdw>
                </a:effectLst>
                <a:latin typeface="Calibri" panose="020F0502020204030204" pitchFamily="34" charset="0"/>
              </a:rPr>
              <a:t>3- First Morning Specimen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algn="l" rtl="0"/>
            <a:r>
              <a:rPr lang="en-US" dirty="0" smtClean="0">
                <a:latin typeface="Calibri" panose="020F0502020204030204" pitchFamily="34" charset="0"/>
              </a:rPr>
              <a:t>This is the preferred type of specimen for culture and sensitivity testing because of the reduced incidence of cellular and microbial contamination.</a:t>
            </a:r>
          </a:p>
          <a:p>
            <a:pPr algn="l" rtl="0"/>
            <a:r>
              <a:rPr lang="en-US" dirty="0" smtClean="0">
                <a:latin typeface="Calibri" panose="020F0502020204030204" pitchFamily="34" charset="0"/>
              </a:rPr>
              <a:t>Patients are required to first cleanse the urethral area with  soap . The patient should then void the first portion of the urine stream into the toilet. These first steps significantly reduce the opportunities for contaminants to enter into the urine stream. The urine midstream is then collected into a clean container . This method of collection can be conducted at any time of day or night.</a:t>
            </a:r>
            <a:endParaRPr lang="en-US" b="1" dirty="0" smtClean="0">
              <a:latin typeface="Calibri" panose="020F0502020204030204" pitchFamily="34" charset="0"/>
            </a:endParaRPr>
          </a:p>
          <a:p>
            <a:pPr algn="l" rtl="0"/>
            <a:endParaRPr lang="x-none" dirty="0">
              <a:latin typeface="Calibri" panose="020F0502020204030204" pitchFamily="34" charset="0"/>
            </a:endParaRPr>
          </a:p>
        </p:txBody>
      </p:sp>
      <p:sp>
        <p:nvSpPr>
          <p:cNvPr id="6" name="عنوان 1"/>
          <p:cNvSpPr>
            <a:spLocks noGrp="1"/>
          </p:cNvSpPr>
          <p:nvPr>
            <p:ph type="title"/>
          </p:nvPr>
        </p:nvSpPr>
        <p:spPr>
          <a:xfrm>
            <a:off x="457200" y="53752"/>
            <a:ext cx="8229600" cy="1143000"/>
          </a:xfrm>
        </p:spPr>
        <p:txBody>
          <a:bodyPr/>
          <a:lstStyle/>
          <a:p>
            <a:pPr algn="ctr"/>
            <a:r>
              <a:rPr lang="en-US" dirty="0" smtClean="0">
                <a:effectLst>
                  <a:outerShdw blurRad="38100" dist="38100" dir="2700000" algn="tl">
                    <a:srgbClr val="000000">
                      <a:alpha val="43137"/>
                    </a:srgbClr>
                  </a:outerShdw>
                </a:effectLst>
                <a:latin typeface="Calibri" panose="020F0502020204030204" pitchFamily="34" charset="0"/>
              </a:rPr>
              <a:t>Urine collection</a:t>
            </a:r>
            <a:endParaRPr lang="x-none" dirty="0">
              <a:effectLst>
                <a:outerShdw blurRad="38100" dist="38100" dir="2700000" algn="tl">
                  <a:srgbClr val="000000">
                    <a:alpha val="43137"/>
                  </a:srgbClr>
                </a:outerShdw>
              </a:effectLst>
              <a:latin typeface="Calibri" panose="020F0502020204030204" pitchFamily="34" charset="0"/>
            </a:endParaRPr>
          </a:p>
        </p:txBody>
      </p:sp>
      <p:sp>
        <p:nvSpPr>
          <p:cNvPr id="7" name="عنوان 1"/>
          <p:cNvSpPr txBox="1">
            <a:spLocks/>
          </p:cNvSpPr>
          <p:nvPr/>
        </p:nvSpPr>
        <p:spPr>
          <a:xfrm>
            <a:off x="457200" y="917848"/>
            <a:ext cx="8229600" cy="1143000"/>
          </a:xfrm>
          <a:prstGeom prst="rect">
            <a:avLst/>
          </a:prstGeom>
        </p:spPr>
        <p:txBody>
          <a:bodyPr vert="horz" lIns="0" rIns="0" bIns="0" anchor="b">
            <a:normAutofit fontScale="85000" lnSpcReduction="10000"/>
          </a:bodyPr>
          <a:lstStyle>
            <a:lvl1pPr algn="l" rtl="1" eaLnBrk="1" latinLnBrk="0" hangingPunct="1">
              <a:spcBef>
                <a:spcPct val="0"/>
              </a:spcBef>
              <a:buNone/>
              <a:defRPr kumimoji="0" sz="5000" b="0" kern="1200">
                <a:ln>
                  <a:noFill/>
                </a:ln>
                <a:solidFill>
                  <a:schemeClr val="tx2"/>
                </a:solidFill>
                <a:effectLst/>
                <a:latin typeface="+mj-lt"/>
                <a:ea typeface="+mj-ea"/>
                <a:cs typeface="+mj-cs"/>
              </a:defRPr>
            </a:lvl1pPr>
          </a:lstStyle>
          <a:p>
            <a:pPr algn="ctr"/>
            <a:r>
              <a:rPr lang="en-US" dirty="0">
                <a:effectLst>
                  <a:outerShdw blurRad="38100" dist="38100" dir="2700000" algn="tl">
                    <a:srgbClr val="000000">
                      <a:alpha val="43137"/>
                    </a:srgbClr>
                  </a:outerShdw>
                </a:effectLst>
                <a:latin typeface="Calibri" panose="020F0502020204030204" pitchFamily="34" charset="0"/>
              </a:rPr>
              <a:t>4- Midstream Clean Catch Specimen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images (38).jpg"/>
          <p:cNvPicPr>
            <a:picLocks noGrp="1" noChangeAspect="1"/>
          </p:cNvPicPr>
          <p:nvPr>
            <p:ph idx="1"/>
          </p:nvPr>
        </p:nvPicPr>
        <p:blipFill>
          <a:blip r:embed="rId2"/>
          <a:stretch>
            <a:fillRect/>
          </a:stretch>
        </p:blipFill>
        <p:spPr>
          <a:xfrm>
            <a:off x="2786050" y="2214554"/>
            <a:ext cx="4429156" cy="4000528"/>
          </a:xfrm>
        </p:spPr>
      </p:pic>
      <p:sp>
        <p:nvSpPr>
          <p:cNvPr id="5" name="عنوان 1"/>
          <p:cNvSpPr>
            <a:spLocks noGrp="1"/>
          </p:cNvSpPr>
          <p:nvPr>
            <p:ph type="title"/>
          </p:nvPr>
        </p:nvSpPr>
        <p:spPr>
          <a:xfrm>
            <a:off x="457200" y="53752"/>
            <a:ext cx="8229600" cy="1143000"/>
          </a:xfrm>
        </p:spPr>
        <p:txBody>
          <a:bodyPr/>
          <a:lstStyle/>
          <a:p>
            <a:pPr algn="ctr"/>
            <a:r>
              <a:rPr lang="en-US" dirty="0" smtClean="0">
                <a:effectLst>
                  <a:outerShdw blurRad="38100" dist="38100" dir="2700000" algn="tl">
                    <a:srgbClr val="000000">
                      <a:alpha val="43137"/>
                    </a:srgbClr>
                  </a:outerShdw>
                </a:effectLst>
                <a:latin typeface="Calibri" panose="020F0502020204030204" pitchFamily="34" charset="0"/>
              </a:rPr>
              <a:t>Urine collection</a:t>
            </a:r>
            <a:endParaRPr lang="x-none" dirty="0">
              <a:effectLst>
                <a:outerShdw blurRad="38100" dist="38100" dir="2700000" algn="tl">
                  <a:srgbClr val="000000">
                    <a:alpha val="43137"/>
                  </a:srgbClr>
                </a:outerShdw>
              </a:effectLst>
              <a:latin typeface="Calibri" panose="020F0502020204030204"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half" idx="1"/>
          </p:nvPr>
        </p:nvSpPr>
        <p:spPr/>
        <p:txBody>
          <a:bodyPr>
            <a:normAutofit/>
          </a:bodyPr>
          <a:lstStyle/>
          <a:p>
            <a:pPr algn="l" rtl="0"/>
            <a:r>
              <a:rPr lang="en-US" dirty="0" smtClean="0">
                <a:latin typeface="Calibri" panose="020F0502020204030204" pitchFamily="34" charset="0"/>
              </a:rPr>
              <a:t>This assisted procedure is conducted when a patient is bedridden or cannot urinate independently. The healthcare provider inserts a Foley’s catheter into the bladder through the urethra to collect the urine specimen.</a:t>
            </a:r>
            <a:endParaRPr lang="x-none" dirty="0">
              <a:latin typeface="Calibri" panose="020F0502020204030204" pitchFamily="34" charset="0"/>
            </a:endParaRPr>
          </a:p>
        </p:txBody>
      </p:sp>
      <p:pic>
        <p:nvPicPr>
          <p:cNvPr id="7" name="صورة 6" descr="images (43).jpg"/>
          <p:cNvPicPr>
            <a:picLocks noChangeAspect="1"/>
          </p:cNvPicPr>
          <p:nvPr/>
        </p:nvPicPr>
        <p:blipFill>
          <a:blip r:embed="rId2"/>
          <a:stretch>
            <a:fillRect/>
          </a:stretch>
        </p:blipFill>
        <p:spPr>
          <a:xfrm>
            <a:off x="7010400" y="4811093"/>
            <a:ext cx="1881928" cy="2002283"/>
          </a:xfrm>
          <a:prstGeom prst="rect">
            <a:avLst/>
          </a:prstGeom>
          <a:ln>
            <a:solidFill>
              <a:schemeClr val="tx1"/>
            </a:solidFill>
          </a:ln>
        </p:spPr>
      </p:pic>
      <p:pic>
        <p:nvPicPr>
          <p:cNvPr id="8" name="صورة 7" descr="images (44).jpg"/>
          <p:cNvPicPr>
            <a:picLocks noChangeAspect="1"/>
          </p:cNvPicPr>
          <p:nvPr/>
        </p:nvPicPr>
        <p:blipFill>
          <a:blip r:embed="rId3"/>
          <a:stretch>
            <a:fillRect/>
          </a:stretch>
        </p:blipFill>
        <p:spPr>
          <a:xfrm>
            <a:off x="5257800" y="2305336"/>
            <a:ext cx="2895600" cy="2347800"/>
          </a:xfrm>
          <a:prstGeom prst="rect">
            <a:avLst/>
          </a:prstGeom>
        </p:spPr>
      </p:pic>
      <p:pic>
        <p:nvPicPr>
          <p:cNvPr id="6" name="عنصر نائب للمحتوى 5" descr="images (42).jpg"/>
          <p:cNvPicPr>
            <a:picLocks noGrp="1" noChangeAspect="1"/>
          </p:cNvPicPr>
          <p:nvPr>
            <p:ph sz="half" idx="2"/>
          </p:nvPr>
        </p:nvPicPr>
        <p:blipFill>
          <a:blip r:embed="rId4"/>
          <a:stretch>
            <a:fillRect/>
          </a:stretch>
        </p:blipFill>
        <p:spPr>
          <a:xfrm>
            <a:off x="4609839" y="4821839"/>
            <a:ext cx="2171961" cy="1991537"/>
          </a:xfrm>
          <a:ln>
            <a:solidFill>
              <a:schemeClr val="tx1"/>
            </a:solidFill>
          </a:ln>
        </p:spPr>
      </p:pic>
      <p:sp>
        <p:nvSpPr>
          <p:cNvPr id="9" name="عنوان 1"/>
          <p:cNvSpPr>
            <a:spLocks noGrp="1"/>
          </p:cNvSpPr>
          <p:nvPr>
            <p:ph type="title"/>
          </p:nvPr>
        </p:nvSpPr>
        <p:spPr>
          <a:xfrm>
            <a:off x="457200" y="53752"/>
            <a:ext cx="8229600" cy="1143000"/>
          </a:xfrm>
        </p:spPr>
        <p:txBody>
          <a:bodyPr/>
          <a:lstStyle/>
          <a:p>
            <a:pPr algn="ctr"/>
            <a:r>
              <a:rPr lang="en-US" dirty="0" smtClean="0">
                <a:effectLst>
                  <a:outerShdw blurRad="38100" dist="38100" dir="2700000" algn="tl">
                    <a:srgbClr val="000000">
                      <a:alpha val="43137"/>
                    </a:srgbClr>
                  </a:outerShdw>
                </a:effectLst>
                <a:latin typeface="Calibri" panose="020F0502020204030204" pitchFamily="34" charset="0"/>
              </a:rPr>
              <a:t>Urine collection</a:t>
            </a:r>
            <a:endParaRPr lang="x-none" dirty="0">
              <a:effectLst>
                <a:outerShdw blurRad="38100" dist="38100" dir="2700000" algn="tl">
                  <a:srgbClr val="000000">
                    <a:alpha val="43137"/>
                  </a:srgbClr>
                </a:outerShdw>
              </a:effectLst>
              <a:latin typeface="Calibri" panose="020F0502020204030204" pitchFamily="34" charset="0"/>
            </a:endParaRPr>
          </a:p>
        </p:txBody>
      </p:sp>
      <p:sp>
        <p:nvSpPr>
          <p:cNvPr id="10" name="عنوان 1"/>
          <p:cNvSpPr txBox="1">
            <a:spLocks/>
          </p:cNvSpPr>
          <p:nvPr/>
        </p:nvSpPr>
        <p:spPr>
          <a:xfrm>
            <a:off x="457200" y="917848"/>
            <a:ext cx="8229600" cy="1143000"/>
          </a:xfrm>
          <a:prstGeom prst="rect">
            <a:avLst/>
          </a:prstGeom>
        </p:spPr>
        <p:txBody>
          <a:bodyPr vert="horz" lIns="0" rIns="0" bIns="0" anchor="b">
            <a:normAutofit fontScale="92500"/>
          </a:bodyPr>
          <a:lstStyle>
            <a:lvl1pPr algn="l" rtl="1" eaLnBrk="1" latinLnBrk="0" hangingPunct="1">
              <a:spcBef>
                <a:spcPct val="0"/>
              </a:spcBef>
              <a:buNone/>
              <a:defRPr kumimoji="0" sz="5000" b="0" kern="1200">
                <a:ln>
                  <a:noFill/>
                </a:ln>
                <a:solidFill>
                  <a:schemeClr val="tx2"/>
                </a:solidFill>
                <a:effectLst/>
                <a:latin typeface="+mj-lt"/>
                <a:ea typeface="+mj-ea"/>
                <a:cs typeface="+mj-cs"/>
              </a:defRPr>
            </a:lvl1pPr>
          </a:lstStyle>
          <a:p>
            <a:pPr algn="ctr"/>
            <a:r>
              <a:rPr lang="en-US" dirty="0">
                <a:effectLst>
                  <a:outerShdw blurRad="38100" dist="38100" dir="2700000" algn="tl">
                    <a:srgbClr val="000000">
                      <a:alpha val="43137"/>
                    </a:srgbClr>
                  </a:outerShdw>
                </a:effectLst>
                <a:latin typeface="Calibri" panose="020F0502020204030204" pitchFamily="34" charset="0"/>
              </a:rPr>
              <a:t>5- Catheter Collection Specimen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half" idx="1"/>
          </p:nvPr>
        </p:nvSpPr>
        <p:spPr/>
        <p:txBody>
          <a:bodyPr>
            <a:normAutofit lnSpcReduction="10000"/>
          </a:bodyPr>
          <a:lstStyle/>
          <a:p>
            <a:pPr algn="l" rtl="0"/>
            <a:r>
              <a:rPr lang="en-US" dirty="0" smtClean="0">
                <a:latin typeface="Calibri" panose="020F0502020204030204" pitchFamily="34" charset="0"/>
              </a:rPr>
              <a:t>For infants and small children, a special urine collection bag is adhered to the skin surrounding the urethral area. Once the collection is completed, the urine is poured into a collection cup or transferred directly into an evacuated tube with a transfer straw.</a:t>
            </a:r>
            <a:endParaRPr lang="x-none" dirty="0">
              <a:latin typeface="Calibri" panose="020F0502020204030204" pitchFamily="34" charset="0"/>
            </a:endParaRPr>
          </a:p>
        </p:txBody>
      </p:sp>
      <p:pic>
        <p:nvPicPr>
          <p:cNvPr id="14" name="عنصر نائب للمحتوى 13" descr="05-87-3900.jpg"/>
          <p:cNvPicPr>
            <a:picLocks noGrp="1" noChangeAspect="1"/>
          </p:cNvPicPr>
          <p:nvPr>
            <p:ph sz="half" idx="2"/>
          </p:nvPr>
        </p:nvPicPr>
        <p:blipFill>
          <a:blip r:embed="rId2"/>
          <a:stretch>
            <a:fillRect/>
          </a:stretch>
        </p:blipFill>
        <p:spPr>
          <a:xfrm>
            <a:off x="4716016" y="2092109"/>
            <a:ext cx="2246948" cy="2345003"/>
          </a:xfrm>
        </p:spPr>
      </p:pic>
      <p:sp>
        <p:nvSpPr>
          <p:cNvPr id="6" name="عنوان 1"/>
          <p:cNvSpPr>
            <a:spLocks noGrp="1"/>
          </p:cNvSpPr>
          <p:nvPr>
            <p:ph type="title"/>
          </p:nvPr>
        </p:nvSpPr>
        <p:spPr>
          <a:xfrm>
            <a:off x="457200" y="53752"/>
            <a:ext cx="8229600" cy="1143000"/>
          </a:xfrm>
        </p:spPr>
        <p:txBody>
          <a:bodyPr/>
          <a:lstStyle/>
          <a:p>
            <a:pPr algn="ctr"/>
            <a:r>
              <a:rPr lang="en-US" dirty="0" smtClean="0">
                <a:effectLst>
                  <a:outerShdw blurRad="38100" dist="38100" dir="2700000" algn="tl">
                    <a:srgbClr val="000000">
                      <a:alpha val="43137"/>
                    </a:srgbClr>
                  </a:outerShdw>
                </a:effectLst>
                <a:latin typeface="Calibri" panose="020F0502020204030204" pitchFamily="34" charset="0"/>
              </a:rPr>
              <a:t>Urine collection</a:t>
            </a:r>
            <a:endParaRPr lang="x-none" dirty="0">
              <a:effectLst>
                <a:outerShdw blurRad="38100" dist="38100" dir="2700000" algn="tl">
                  <a:srgbClr val="000000">
                    <a:alpha val="43137"/>
                  </a:srgbClr>
                </a:outerShdw>
              </a:effectLst>
              <a:latin typeface="Calibri" panose="020F0502020204030204" pitchFamily="34" charset="0"/>
            </a:endParaRPr>
          </a:p>
        </p:txBody>
      </p:sp>
      <p:sp>
        <p:nvSpPr>
          <p:cNvPr id="7" name="عنوان 1"/>
          <p:cNvSpPr txBox="1">
            <a:spLocks/>
          </p:cNvSpPr>
          <p:nvPr/>
        </p:nvSpPr>
        <p:spPr>
          <a:xfrm>
            <a:off x="457200" y="917848"/>
            <a:ext cx="8229600" cy="1143000"/>
          </a:xfrm>
          <a:prstGeom prst="rect">
            <a:avLst/>
          </a:prstGeom>
        </p:spPr>
        <p:txBody>
          <a:bodyPr vert="horz" lIns="0" rIns="0" bIns="0" anchor="b">
            <a:normAutofit/>
          </a:bodyPr>
          <a:lstStyle>
            <a:lvl1pPr algn="l" rtl="1" eaLnBrk="1" latinLnBrk="0" hangingPunct="1">
              <a:spcBef>
                <a:spcPct val="0"/>
              </a:spcBef>
              <a:buNone/>
              <a:defRPr kumimoji="0" sz="5000" b="0" kern="1200">
                <a:ln>
                  <a:noFill/>
                </a:ln>
                <a:solidFill>
                  <a:schemeClr val="tx2"/>
                </a:solidFill>
                <a:effectLst/>
                <a:latin typeface="+mj-lt"/>
                <a:ea typeface="+mj-ea"/>
                <a:cs typeface="+mj-cs"/>
              </a:defRPr>
            </a:lvl1pPr>
          </a:lstStyle>
          <a:p>
            <a:pPr algn="ctr"/>
            <a:r>
              <a:rPr lang="en-US" dirty="0">
                <a:effectLst>
                  <a:outerShdw blurRad="38100" dist="38100" dir="2700000" algn="tl">
                    <a:srgbClr val="000000">
                      <a:alpha val="43137"/>
                    </a:srgbClr>
                  </a:outerShdw>
                </a:effectLst>
                <a:latin typeface="Calibri" panose="020F0502020204030204" pitchFamily="34" charset="0"/>
              </a:rPr>
              <a:t>6- Pediatric Specimen</a:t>
            </a:r>
          </a:p>
        </p:txBody>
      </p:sp>
      <p:pic>
        <p:nvPicPr>
          <p:cNvPr id="1026" name="Picture 2" descr="http://www.apexmed.eu/uploads/CATALOG/3_Urology/mochepriemnik-detskiy/pediatric-urine-collector_01_0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49319" y="4509120"/>
            <a:ext cx="2743161" cy="230425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صر نائب للمحتوى 5"/>
          <p:cNvSpPr>
            <a:spLocks noGrp="1"/>
          </p:cNvSpPr>
          <p:nvPr>
            <p:ph idx="1"/>
          </p:nvPr>
        </p:nvSpPr>
        <p:spPr/>
        <p:txBody>
          <a:bodyPr/>
          <a:lstStyle/>
          <a:p>
            <a:pPr algn="l" rtl="0"/>
            <a:r>
              <a:rPr lang="en-US" dirty="0" smtClean="0">
                <a:latin typeface="Calibri" panose="020F0502020204030204" pitchFamily="34" charset="0"/>
              </a:rPr>
              <a:t>Specimen required is From the lower respiratory tract expectorated by deep coughing .</a:t>
            </a:r>
          </a:p>
          <a:p>
            <a:pPr algn="l" rtl="0"/>
            <a:r>
              <a:rPr lang="en-US" dirty="0" smtClean="0">
                <a:latin typeface="Calibri" panose="020F0502020204030204" pitchFamily="34" charset="0"/>
              </a:rPr>
              <a:t>Sputum specimen collection can be either self-expectorated or mechanically obtained.</a:t>
            </a:r>
          </a:p>
          <a:p>
            <a:pPr algn="l" rtl="0"/>
            <a:r>
              <a:rPr lang="en-US" dirty="0" smtClean="0">
                <a:latin typeface="Calibri" panose="020F0502020204030204" pitchFamily="34" charset="0"/>
              </a:rPr>
              <a:t>Sputum samples should be collected in the morning before breakfast if possible , because sputum collects during the night.</a:t>
            </a:r>
          </a:p>
          <a:p>
            <a:pPr algn="l" rtl="0">
              <a:buNone/>
            </a:pPr>
            <a:r>
              <a:rPr lang="en-US" dirty="0" smtClean="0">
                <a:latin typeface="Calibri" panose="020F0502020204030204" pitchFamily="34" charset="0"/>
              </a:rPr>
              <a:t> </a:t>
            </a:r>
            <a:endParaRPr lang="x-none" dirty="0">
              <a:latin typeface="Calibri" panose="020F0502020204030204" pitchFamily="34" charset="0"/>
            </a:endParaRPr>
          </a:p>
        </p:txBody>
      </p:sp>
      <p:sp>
        <p:nvSpPr>
          <p:cNvPr id="4" name="عنوان 4"/>
          <p:cNvSpPr txBox="1">
            <a:spLocks/>
          </p:cNvSpPr>
          <p:nvPr/>
        </p:nvSpPr>
        <p:spPr>
          <a:xfrm>
            <a:off x="609600" y="-27384"/>
            <a:ext cx="8229600" cy="1143000"/>
          </a:xfrm>
          <a:prstGeom prst="rect">
            <a:avLst/>
          </a:prstGeom>
        </p:spPr>
        <p:txBody>
          <a:bodyPr vert="horz" lIns="0" rIns="0" bIns="0" anchor="b">
            <a:normAutofit/>
          </a:bodyPr>
          <a:lstStyle>
            <a:lvl1pPr algn="l" rtl="1" eaLnBrk="1" latinLnBrk="0" hangingPunct="1">
              <a:spcBef>
                <a:spcPct val="0"/>
              </a:spcBef>
              <a:buNone/>
              <a:defRPr kumimoji="0" sz="5000" b="0" kern="1200">
                <a:ln>
                  <a:noFill/>
                </a:ln>
                <a:solidFill>
                  <a:schemeClr val="tx2"/>
                </a:solidFill>
                <a:effectLst/>
                <a:latin typeface="+mj-lt"/>
                <a:ea typeface="+mj-ea"/>
                <a:cs typeface="+mj-cs"/>
              </a:defRPr>
            </a:lvl1pPr>
          </a:lstStyle>
          <a:p>
            <a:pPr algn="ctr"/>
            <a:r>
              <a:rPr lang="en-US" dirty="0" smtClean="0">
                <a:effectLst>
                  <a:outerShdw blurRad="38100" dist="38100" dir="2700000" algn="tl">
                    <a:srgbClr val="000000">
                      <a:alpha val="43137"/>
                    </a:srgbClr>
                  </a:outerShdw>
                </a:effectLst>
                <a:latin typeface="Calibri" panose="020F0502020204030204" pitchFamily="34" charset="0"/>
              </a:rPr>
              <a:t> Sputum collection</a:t>
            </a:r>
            <a:endParaRPr lang="x-none" dirty="0">
              <a:effectLst>
                <a:outerShdw blurRad="38100" dist="38100" dir="2700000" algn="tl">
                  <a:srgbClr val="000000">
                    <a:alpha val="43137"/>
                  </a:srgbClr>
                </a:outerShdw>
              </a:effectLst>
              <a:latin typeface="Calibri" panose="020F0502020204030204"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p:txBody>
          <a:bodyPr>
            <a:normAutofit/>
          </a:bodyPr>
          <a:lstStyle/>
          <a:p>
            <a:pPr algn="ctr"/>
            <a:r>
              <a:rPr lang="en-US" dirty="0" smtClean="0">
                <a:effectLst>
                  <a:outerShdw blurRad="38100" dist="38100" dir="2700000" algn="tl">
                    <a:srgbClr val="000000">
                      <a:alpha val="43137"/>
                    </a:srgbClr>
                  </a:outerShdw>
                </a:effectLst>
                <a:latin typeface="Calibri" panose="020F0502020204030204" pitchFamily="34" charset="0"/>
              </a:rPr>
              <a:t>PROCEDURE</a:t>
            </a:r>
            <a:endParaRPr lang="x-none" dirty="0">
              <a:effectLst>
                <a:outerShdw blurRad="38100" dist="38100" dir="2700000" algn="tl">
                  <a:srgbClr val="000000">
                    <a:alpha val="43137"/>
                  </a:srgbClr>
                </a:outerShdw>
              </a:effectLst>
              <a:latin typeface="Calibri" panose="020F0502020204030204" pitchFamily="34" charset="0"/>
            </a:endParaRPr>
          </a:p>
        </p:txBody>
      </p:sp>
      <p:sp>
        <p:nvSpPr>
          <p:cNvPr id="6" name="عنصر نائب للمحتوى 5"/>
          <p:cNvSpPr>
            <a:spLocks noGrp="1"/>
          </p:cNvSpPr>
          <p:nvPr>
            <p:ph idx="1"/>
          </p:nvPr>
        </p:nvSpPr>
        <p:spPr/>
        <p:txBody>
          <a:bodyPr/>
          <a:lstStyle/>
          <a:p>
            <a:pPr algn="l" rtl="0">
              <a:buNone/>
            </a:pPr>
            <a:r>
              <a:rPr lang="en-US" dirty="0" smtClean="0">
                <a:latin typeface="Calibri" panose="020F0502020204030204" pitchFamily="34" charset="0"/>
              </a:rPr>
              <a:t>1- Wash hands thoroughly </a:t>
            </a:r>
          </a:p>
          <a:p>
            <a:pPr algn="l" rtl="0">
              <a:buNone/>
            </a:pPr>
            <a:r>
              <a:rPr lang="en-US" dirty="0" smtClean="0">
                <a:latin typeface="Calibri" panose="020F0502020204030204" pitchFamily="34" charset="0"/>
              </a:rPr>
              <a:t>2- Assemble necessary equipment.</a:t>
            </a:r>
          </a:p>
          <a:p>
            <a:pPr algn="l" rtl="0">
              <a:buNone/>
            </a:pPr>
            <a:r>
              <a:rPr lang="en-US" dirty="0" smtClean="0">
                <a:latin typeface="Calibri" panose="020F0502020204030204" pitchFamily="34" charset="0"/>
              </a:rPr>
              <a:t>3- Confirm the patient’s identity using two patient identifiers.</a:t>
            </a:r>
          </a:p>
          <a:p>
            <a:pPr algn="l" rtl="0">
              <a:buNone/>
            </a:pPr>
            <a:r>
              <a:rPr lang="en-US" dirty="0" smtClean="0">
                <a:latin typeface="Calibri" panose="020F0502020204030204" pitchFamily="34" charset="0"/>
              </a:rPr>
              <a:t>4- Tell the patient that :</a:t>
            </a:r>
          </a:p>
          <a:p>
            <a:pPr algn="l" rtl="0">
              <a:buNone/>
            </a:pPr>
            <a:r>
              <a:rPr lang="en-US" dirty="0" smtClean="0">
                <a:latin typeface="Calibri" panose="020F0502020204030204" pitchFamily="34" charset="0"/>
              </a:rPr>
              <a:t>    * you will collect a specimen of sputum (not saliva) and explain the procedure.</a:t>
            </a:r>
          </a:p>
          <a:p>
            <a:pPr algn="l" rtl="0">
              <a:buNone/>
            </a:pPr>
            <a:r>
              <a:rPr lang="en-US" dirty="0" smtClean="0">
                <a:latin typeface="Calibri" panose="020F0502020204030204" pitchFamily="34" charset="0"/>
              </a:rPr>
              <a:t>    * The cup is very clean. So Don’t open it until you are ready to use it.</a:t>
            </a:r>
          </a:p>
        </p:txBody>
      </p:sp>
      <p:sp>
        <p:nvSpPr>
          <p:cNvPr id="4" name="عنوان 4"/>
          <p:cNvSpPr txBox="1">
            <a:spLocks/>
          </p:cNvSpPr>
          <p:nvPr/>
        </p:nvSpPr>
        <p:spPr>
          <a:xfrm>
            <a:off x="609600" y="-99392"/>
            <a:ext cx="8229600" cy="1143000"/>
          </a:xfrm>
          <a:prstGeom prst="rect">
            <a:avLst/>
          </a:prstGeom>
        </p:spPr>
        <p:txBody>
          <a:bodyPr vert="horz" lIns="0" rIns="0" bIns="0" anchor="b">
            <a:normAutofit/>
          </a:bodyPr>
          <a:lstStyle>
            <a:lvl1pPr algn="l" rtl="1" eaLnBrk="1" latinLnBrk="0" hangingPunct="1">
              <a:spcBef>
                <a:spcPct val="0"/>
              </a:spcBef>
              <a:buNone/>
              <a:defRPr kumimoji="0" sz="5000" b="0" kern="1200">
                <a:ln>
                  <a:noFill/>
                </a:ln>
                <a:solidFill>
                  <a:schemeClr val="tx2"/>
                </a:solidFill>
                <a:effectLst/>
                <a:latin typeface="+mj-lt"/>
                <a:ea typeface="+mj-ea"/>
                <a:cs typeface="+mj-cs"/>
              </a:defRPr>
            </a:lvl1pPr>
          </a:lstStyle>
          <a:p>
            <a:pPr algn="ctr"/>
            <a:r>
              <a:rPr lang="en-US" dirty="0" smtClean="0">
                <a:effectLst>
                  <a:outerShdw blurRad="38100" dist="38100" dir="2700000" algn="tl">
                    <a:srgbClr val="000000">
                      <a:alpha val="43137"/>
                    </a:srgbClr>
                  </a:outerShdw>
                </a:effectLst>
                <a:latin typeface="Calibri" panose="020F0502020204030204" pitchFamily="34" charset="0"/>
              </a:rPr>
              <a:t> Sputum collection</a:t>
            </a:r>
            <a:endParaRPr lang="x-none" dirty="0">
              <a:effectLst>
                <a:outerShdw blurRad="38100" dist="38100" dir="2700000" algn="tl">
                  <a:srgbClr val="000000">
                    <a:alpha val="43137"/>
                  </a:srgbClr>
                </a:outerShdw>
              </a:effectLst>
              <a:latin typeface="Calibri" panose="020F050202020403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p:txBody>
          <a:bodyPr/>
          <a:lstStyle/>
          <a:p>
            <a:pPr algn="ctr"/>
            <a:r>
              <a:rPr lang="en-US" dirty="0" smtClean="0">
                <a:effectLst>
                  <a:outerShdw blurRad="38100" dist="38100" dir="2700000" algn="tl">
                    <a:srgbClr val="000000">
                      <a:alpha val="43137"/>
                    </a:srgbClr>
                  </a:outerShdw>
                </a:effectLst>
                <a:latin typeface="Calibri" panose="020F0502020204030204" pitchFamily="34" charset="0"/>
              </a:rPr>
              <a:t>Learning objectives</a:t>
            </a:r>
            <a:endParaRPr lang="x-none" dirty="0">
              <a:effectLst>
                <a:outerShdw blurRad="38100" dist="38100" dir="2700000" algn="tl">
                  <a:srgbClr val="000000">
                    <a:alpha val="43137"/>
                  </a:srgbClr>
                </a:outerShdw>
              </a:effectLst>
              <a:latin typeface="Calibri" panose="020F0502020204030204" pitchFamily="34" charset="0"/>
            </a:endParaRPr>
          </a:p>
        </p:txBody>
      </p:sp>
      <p:sp>
        <p:nvSpPr>
          <p:cNvPr id="6" name="عنصر نائب للمحتوى 5"/>
          <p:cNvSpPr>
            <a:spLocks noGrp="1"/>
          </p:cNvSpPr>
          <p:nvPr>
            <p:ph idx="1"/>
          </p:nvPr>
        </p:nvSpPr>
        <p:spPr/>
        <p:txBody>
          <a:bodyPr/>
          <a:lstStyle/>
          <a:p>
            <a:pPr algn="l" rtl="0"/>
            <a:r>
              <a:rPr lang="en-US" dirty="0" smtClean="0">
                <a:latin typeface="Calibri" panose="020F0502020204030204" pitchFamily="34" charset="0"/>
              </a:rPr>
              <a:t>To know what is the meaning of blood culture.</a:t>
            </a:r>
          </a:p>
          <a:p>
            <a:pPr algn="l" rtl="0"/>
            <a:r>
              <a:rPr lang="en-US" dirty="0" smtClean="0">
                <a:latin typeface="Calibri" panose="020F0502020204030204" pitchFamily="34" charset="0"/>
              </a:rPr>
              <a:t>To recognize types of urine samples .</a:t>
            </a:r>
          </a:p>
          <a:p>
            <a:pPr algn="l" rtl="0"/>
            <a:r>
              <a:rPr lang="en-US" dirty="0" smtClean="0">
                <a:latin typeface="Calibri" panose="020F0502020204030204" pitchFamily="34" charset="0"/>
              </a:rPr>
              <a:t>To learn procedure of urine specimen collection.</a:t>
            </a:r>
          </a:p>
          <a:p>
            <a:pPr algn="l" rtl="0"/>
            <a:r>
              <a:rPr lang="en-US" dirty="0" smtClean="0">
                <a:latin typeface="Calibri" panose="020F0502020204030204" pitchFamily="34" charset="0"/>
              </a:rPr>
              <a:t>To learn procedure of sputum specimen collection.</a:t>
            </a:r>
          </a:p>
          <a:p>
            <a:pPr algn="l" rtl="0"/>
            <a:r>
              <a:rPr lang="en-US" dirty="0" smtClean="0">
                <a:latin typeface="Calibri" panose="020F0502020204030204" pitchFamily="34" charset="0"/>
              </a:rPr>
              <a:t>To learn some information about fecal specimen collection. </a:t>
            </a:r>
          </a:p>
          <a:p>
            <a:pPr algn="l" rtl="0"/>
            <a:endParaRPr lang="en-US" dirty="0" smtClean="0">
              <a:latin typeface="Calibri" panose="020F0502020204030204" pitchFamily="34" charset="0"/>
            </a:endParaRPr>
          </a:p>
          <a:p>
            <a:pPr algn="l" rtl="0"/>
            <a:endParaRPr lang="en-US" dirty="0" smtClean="0">
              <a:latin typeface="Calibri" panose="020F0502020204030204"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dirty="0" smtClean="0">
                <a:effectLst>
                  <a:outerShdw blurRad="38100" dist="38100" dir="2700000" algn="tl">
                    <a:srgbClr val="000000">
                      <a:alpha val="43137"/>
                    </a:srgbClr>
                  </a:outerShdw>
                </a:effectLst>
                <a:latin typeface="Calibri" panose="020F0502020204030204" pitchFamily="34" charset="0"/>
              </a:rPr>
              <a:t>PROCEDURE</a:t>
            </a:r>
            <a:endParaRPr lang="x-none" dirty="0">
              <a:effectLst>
                <a:outerShdw blurRad="38100" dist="38100" dir="2700000" algn="tl">
                  <a:srgbClr val="000000">
                    <a:alpha val="43137"/>
                  </a:srgbClr>
                </a:outerShdw>
              </a:effectLst>
              <a:latin typeface="Calibri" panose="020F0502020204030204" pitchFamily="34" charset="0"/>
            </a:endParaRPr>
          </a:p>
        </p:txBody>
      </p:sp>
      <p:sp>
        <p:nvSpPr>
          <p:cNvPr id="3" name="عنصر نائب للمحتوى 2"/>
          <p:cNvSpPr>
            <a:spLocks noGrp="1"/>
          </p:cNvSpPr>
          <p:nvPr>
            <p:ph idx="1"/>
          </p:nvPr>
        </p:nvSpPr>
        <p:spPr/>
        <p:txBody>
          <a:bodyPr>
            <a:normAutofit lnSpcReduction="10000"/>
          </a:bodyPr>
          <a:lstStyle/>
          <a:p>
            <a:pPr algn="l" rtl="0">
              <a:buNone/>
            </a:pPr>
            <a:r>
              <a:rPr lang="en-US" dirty="0" smtClean="0">
                <a:latin typeface="Calibri" panose="020F0502020204030204" pitchFamily="34" charset="0"/>
              </a:rPr>
              <a:t>5- Instruct the patient to sit in a chair or at the edge of the bed. If the patient cannot sit up place him in high Fowler’s position. </a:t>
            </a:r>
          </a:p>
          <a:p>
            <a:pPr algn="l" rtl="0">
              <a:buNone/>
            </a:pPr>
            <a:endParaRPr lang="en-US" dirty="0" smtClean="0">
              <a:latin typeface="Calibri" panose="020F0502020204030204" pitchFamily="34" charset="0"/>
            </a:endParaRPr>
          </a:p>
          <a:p>
            <a:pPr algn="l" rtl="0">
              <a:buNone/>
            </a:pPr>
            <a:endParaRPr lang="en-US" dirty="0" smtClean="0">
              <a:latin typeface="Calibri" panose="020F0502020204030204" pitchFamily="34" charset="0"/>
            </a:endParaRPr>
          </a:p>
          <a:p>
            <a:pPr algn="l" rtl="0">
              <a:buNone/>
            </a:pPr>
            <a:endParaRPr lang="en-US" dirty="0" smtClean="0">
              <a:latin typeface="Calibri" panose="020F0502020204030204" pitchFamily="34" charset="0"/>
            </a:endParaRPr>
          </a:p>
          <a:p>
            <a:pPr algn="l" rtl="0">
              <a:buNone/>
            </a:pPr>
            <a:endParaRPr lang="en-US" dirty="0" smtClean="0">
              <a:latin typeface="Calibri" panose="020F0502020204030204" pitchFamily="34" charset="0"/>
            </a:endParaRPr>
          </a:p>
          <a:p>
            <a:pPr algn="l" rtl="0">
              <a:buNone/>
            </a:pPr>
            <a:endParaRPr lang="en-US" dirty="0" smtClean="0">
              <a:latin typeface="Calibri" panose="020F0502020204030204" pitchFamily="34" charset="0"/>
            </a:endParaRPr>
          </a:p>
          <a:p>
            <a:pPr algn="l" rtl="0">
              <a:buNone/>
            </a:pPr>
            <a:endParaRPr lang="en-US" sz="2000" dirty="0" smtClean="0">
              <a:latin typeface="Calibri" panose="020F0502020204030204" pitchFamily="34" charset="0"/>
            </a:endParaRPr>
          </a:p>
          <a:p>
            <a:pPr algn="l" rtl="0">
              <a:buNone/>
            </a:pPr>
            <a:r>
              <a:rPr lang="en-US" sz="2000" dirty="0" smtClean="0">
                <a:latin typeface="Calibri" panose="020F0502020204030204" pitchFamily="34" charset="0"/>
              </a:rPr>
              <a:t>* Place the head of the bed at 30° for semi-Fowler's, 45° to 60° for Fowler's, and </a:t>
            </a:r>
            <a:r>
              <a:rPr lang="en-US" sz="2000" dirty="0" smtClean="0">
                <a:solidFill>
                  <a:srgbClr val="FF0000"/>
                </a:solidFill>
                <a:latin typeface="Calibri" panose="020F0502020204030204" pitchFamily="34" charset="0"/>
              </a:rPr>
              <a:t>90° for high Fowler's</a:t>
            </a:r>
            <a:endParaRPr lang="x-none" sz="2000" dirty="0" smtClean="0">
              <a:solidFill>
                <a:srgbClr val="FF0000"/>
              </a:solidFill>
              <a:latin typeface="Calibri" panose="020F0502020204030204" pitchFamily="34" charset="0"/>
            </a:endParaRPr>
          </a:p>
          <a:p>
            <a:pPr algn="l" rtl="0">
              <a:buNone/>
            </a:pPr>
            <a:endParaRPr lang="x-none" dirty="0">
              <a:latin typeface="Calibri" panose="020F0502020204030204" pitchFamily="34" charset="0"/>
            </a:endParaRPr>
          </a:p>
        </p:txBody>
      </p:sp>
      <p:pic>
        <p:nvPicPr>
          <p:cNvPr id="5" name="صورة 4" descr="patientpositionfowlers.jpg"/>
          <p:cNvPicPr>
            <a:picLocks noChangeAspect="1"/>
          </p:cNvPicPr>
          <p:nvPr/>
        </p:nvPicPr>
        <p:blipFill>
          <a:blip r:embed="rId2"/>
          <a:stretch>
            <a:fillRect/>
          </a:stretch>
        </p:blipFill>
        <p:spPr>
          <a:xfrm>
            <a:off x="357158" y="3071810"/>
            <a:ext cx="5143536" cy="2428892"/>
          </a:xfrm>
          <a:prstGeom prst="rect">
            <a:avLst/>
          </a:prstGeom>
        </p:spPr>
      </p:pic>
      <p:pic>
        <p:nvPicPr>
          <p:cNvPr id="6" name="صورة 5" descr="images (45).jpg"/>
          <p:cNvPicPr>
            <a:picLocks noChangeAspect="1"/>
          </p:cNvPicPr>
          <p:nvPr/>
        </p:nvPicPr>
        <p:blipFill>
          <a:blip r:embed="rId3"/>
          <a:stretch>
            <a:fillRect/>
          </a:stretch>
        </p:blipFill>
        <p:spPr>
          <a:xfrm>
            <a:off x="5429256" y="3143248"/>
            <a:ext cx="3143272" cy="2286016"/>
          </a:xfrm>
          <a:prstGeom prst="rect">
            <a:avLst/>
          </a:prstGeom>
        </p:spPr>
      </p:pic>
      <p:sp>
        <p:nvSpPr>
          <p:cNvPr id="7" name="عنوان 4"/>
          <p:cNvSpPr txBox="1">
            <a:spLocks/>
          </p:cNvSpPr>
          <p:nvPr/>
        </p:nvSpPr>
        <p:spPr>
          <a:xfrm>
            <a:off x="609600" y="-99392"/>
            <a:ext cx="8229600" cy="1143000"/>
          </a:xfrm>
          <a:prstGeom prst="rect">
            <a:avLst/>
          </a:prstGeom>
        </p:spPr>
        <p:txBody>
          <a:bodyPr vert="horz" lIns="0" rIns="0" bIns="0" anchor="b">
            <a:normAutofit/>
          </a:bodyPr>
          <a:lstStyle>
            <a:lvl1pPr algn="l" rtl="1" eaLnBrk="1" latinLnBrk="0" hangingPunct="1">
              <a:spcBef>
                <a:spcPct val="0"/>
              </a:spcBef>
              <a:buNone/>
              <a:defRPr kumimoji="0" sz="5000" b="0" kern="1200">
                <a:ln>
                  <a:noFill/>
                </a:ln>
                <a:solidFill>
                  <a:schemeClr val="tx2"/>
                </a:solidFill>
                <a:effectLst/>
                <a:latin typeface="+mj-lt"/>
                <a:ea typeface="+mj-ea"/>
                <a:cs typeface="+mj-cs"/>
              </a:defRPr>
            </a:lvl1pPr>
          </a:lstStyle>
          <a:p>
            <a:pPr algn="ctr"/>
            <a:r>
              <a:rPr lang="en-US" dirty="0" smtClean="0">
                <a:effectLst>
                  <a:outerShdw blurRad="38100" dist="38100" dir="2700000" algn="tl">
                    <a:srgbClr val="000000">
                      <a:alpha val="43137"/>
                    </a:srgbClr>
                  </a:outerShdw>
                </a:effectLst>
                <a:latin typeface="Calibri" panose="020F0502020204030204" pitchFamily="34" charset="0"/>
              </a:rPr>
              <a:t> Sputum collection</a:t>
            </a:r>
            <a:endParaRPr lang="x-none" dirty="0">
              <a:effectLst>
                <a:outerShdw blurRad="38100" dist="38100" dir="2700000" algn="tl">
                  <a:srgbClr val="000000">
                    <a:alpha val="43137"/>
                  </a:srgbClr>
                </a:outerShdw>
              </a:effectLst>
              <a:latin typeface="Calibri" panose="020F0502020204030204"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p:txBody>
          <a:bodyPr/>
          <a:lstStyle/>
          <a:p>
            <a:pPr algn="ctr"/>
            <a:r>
              <a:rPr lang="en-US" dirty="0" smtClean="0">
                <a:effectLst>
                  <a:outerShdw blurRad="38100" dist="38100" dir="2700000" algn="tl">
                    <a:srgbClr val="000000">
                      <a:alpha val="43137"/>
                    </a:srgbClr>
                  </a:outerShdw>
                </a:effectLst>
                <a:latin typeface="Calibri" panose="020F0502020204030204" pitchFamily="34" charset="0"/>
              </a:rPr>
              <a:t>PROCEDURE</a:t>
            </a:r>
            <a:endParaRPr lang="x-none" dirty="0">
              <a:effectLst>
                <a:outerShdw blurRad="38100" dist="38100" dir="2700000" algn="tl">
                  <a:srgbClr val="000000">
                    <a:alpha val="43137"/>
                  </a:srgbClr>
                </a:outerShdw>
              </a:effectLst>
              <a:latin typeface="Calibri" panose="020F0502020204030204" pitchFamily="34" charset="0"/>
            </a:endParaRPr>
          </a:p>
        </p:txBody>
      </p:sp>
      <p:sp>
        <p:nvSpPr>
          <p:cNvPr id="6" name="عنصر نائب للمحتوى 5"/>
          <p:cNvSpPr>
            <a:spLocks noGrp="1"/>
          </p:cNvSpPr>
          <p:nvPr>
            <p:ph idx="1"/>
          </p:nvPr>
        </p:nvSpPr>
        <p:spPr/>
        <p:txBody>
          <a:bodyPr/>
          <a:lstStyle/>
          <a:p>
            <a:pPr algn="l" rtl="0">
              <a:buNone/>
            </a:pPr>
            <a:r>
              <a:rPr lang="en-US" dirty="0" smtClean="0">
                <a:latin typeface="Calibri" panose="020F0502020204030204" pitchFamily="34" charset="0"/>
              </a:rPr>
              <a:t>6- Ask the patient to rinse his/ her mouth with water (avoid mouthwash solution or toothpaste).</a:t>
            </a:r>
          </a:p>
          <a:p>
            <a:pPr algn="l" rtl="0">
              <a:buNone/>
            </a:pPr>
            <a:r>
              <a:rPr lang="en-US" dirty="0" smtClean="0">
                <a:latin typeface="Calibri" panose="020F0502020204030204" pitchFamily="34" charset="0"/>
              </a:rPr>
              <a:t>7- Tell patient to cough deeply and expectorate directly into the specimen container. At </a:t>
            </a:r>
            <a:r>
              <a:rPr lang="en-US" dirty="0">
                <a:latin typeface="Calibri" panose="020F0502020204030204" pitchFamily="34" charset="0"/>
              </a:rPr>
              <a:t>least 15 ml </a:t>
            </a:r>
            <a:r>
              <a:rPr lang="en-US" dirty="0" smtClean="0">
                <a:latin typeface="Calibri" panose="020F0502020204030204" pitchFamily="34" charset="0"/>
              </a:rPr>
              <a:t>is needed to </a:t>
            </a:r>
            <a:r>
              <a:rPr lang="en-US" dirty="0">
                <a:latin typeface="Calibri" panose="020F0502020204030204" pitchFamily="34" charset="0"/>
              </a:rPr>
              <a:t>identify the</a:t>
            </a:r>
            <a:r>
              <a:rPr lang="en-US" dirty="0" smtClean="0">
                <a:latin typeface="Calibri" panose="020F0502020204030204" pitchFamily="34" charset="0"/>
              </a:rPr>
              <a:t> causative organism.</a:t>
            </a:r>
          </a:p>
        </p:txBody>
      </p:sp>
      <p:sp>
        <p:nvSpPr>
          <p:cNvPr id="4" name="عنوان 4"/>
          <p:cNvSpPr txBox="1">
            <a:spLocks/>
          </p:cNvSpPr>
          <p:nvPr/>
        </p:nvSpPr>
        <p:spPr>
          <a:xfrm>
            <a:off x="609600" y="-99392"/>
            <a:ext cx="8229600" cy="1143000"/>
          </a:xfrm>
          <a:prstGeom prst="rect">
            <a:avLst/>
          </a:prstGeom>
        </p:spPr>
        <p:txBody>
          <a:bodyPr vert="horz" lIns="0" rIns="0" bIns="0" anchor="b">
            <a:normAutofit/>
          </a:bodyPr>
          <a:lstStyle>
            <a:lvl1pPr algn="l" rtl="1" eaLnBrk="1" latinLnBrk="0" hangingPunct="1">
              <a:spcBef>
                <a:spcPct val="0"/>
              </a:spcBef>
              <a:buNone/>
              <a:defRPr kumimoji="0" sz="5000" b="0" kern="1200">
                <a:ln>
                  <a:noFill/>
                </a:ln>
                <a:solidFill>
                  <a:schemeClr val="tx2"/>
                </a:solidFill>
                <a:effectLst/>
                <a:latin typeface="+mj-lt"/>
                <a:ea typeface="+mj-ea"/>
                <a:cs typeface="+mj-cs"/>
              </a:defRPr>
            </a:lvl1pPr>
          </a:lstStyle>
          <a:p>
            <a:pPr algn="ctr"/>
            <a:r>
              <a:rPr lang="en-US" dirty="0" smtClean="0">
                <a:effectLst>
                  <a:outerShdw blurRad="38100" dist="38100" dir="2700000" algn="tl">
                    <a:srgbClr val="000000">
                      <a:alpha val="43137"/>
                    </a:srgbClr>
                  </a:outerShdw>
                </a:effectLst>
                <a:latin typeface="Calibri" panose="020F0502020204030204" pitchFamily="34" charset="0"/>
              </a:rPr>
              <a:t> Sputum collection</a:t>
            </a:r>
            <a:endParaRPr lang="x-none" dirty="0">
              <a:effectLst>
                <a:outerShdw blurRad="38100" dist="38100" dir="2700000" algn="tl">
                  <a:srgbClr val="000000">
                    <a:alpha val="43137"/>
                  </a:srgbClr>
                </a:outerShdw>
              </a:effectLst>
              <a:latin typeface="Calibri" panose="020F0502020204030204"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iacld.ir/en/images/stories/Sputum_Collection_Instruction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980728"/>
            <a:ext cx="7560840" cy="5832648"/>
          </a:xfrm>
          <a:prstGeom prst="rect">
            <a:avLst/>
          </a:prstGeom>
          <a:noFill/>
          <a:extLst>
            <a:ext uri="{909E8E84-426E-40DD-AFC4-6F175D3DCCD1}">
              <a14:hiddenFill xmlns:a14="http://schemas.microsoft.com/office/drawing/2010/main">
                <a:solidFill>
                  <a:srgbClr val="FFFFFF"/>
                </a:solidFill>
              </a14:hiddenFill>
            </a:ext>
          </a:extLst>
        </p:spPr>
      </p:pic>
      <p:sp>
        <p:nvSpPr>
          <p:cNvPr id="5" name="عنوان 4"/>
          <p:cNvSpPr txBox="1">
            <a:spLocks/>
          </p:cNvSpPr>
          <p:nvPr/>
        </p:nvSpPr>
        <p:spPr>
          <a:xfrm>
            <a:off x="609600" y="-99392"/>
            <a:ext cx="8229600" cy="1143000"/>
          </a:xfrm>
          <a:prstGeom prst="rect">
            <a:avLst/>
          </a:prstGeom>
        </p:spPr>
        <p:txBody>
          <a:bodyPr vert="horz" lIns="0" rIns="0" bIns="0" anchor="b">
            <a:normAutofit/>
          </a:bodyPr>
          <a:lstStyle>
            <a:lvl1pPr algn="l" rtl="1" eaLnBrk="1" latinLnBrk="0" hangingPunct="1">
              <a:spcBef>
                <a:spcPct val="0"/>
              </a:spcBef>
              <a:buNone/>
              <a:defRPr kumimoji="0" sz="5000" b="0" kern="1200">
                <a:ln>
                  <a:noFill/>
                </a:ln>
                <a:solidFill>
                  <a:schemeClr val="tx2"/>
                </a:solidFill>
                <a:effectLst/>
                <a:latin typeface="+mj-lt"/>
                <a:ea typeface="+mj-ea"/>
                <a:cs typeface="+mj-cs"/>
              </a:defRPr>
            </a:lvl1pPr>
          </a:lstStyle>
          <a:p>
            <a:pPr algn="ctr"/>
            <a:r>
              <a:rPr lang="en-US" dirty="0" smtClean="0">
                <a:effectLst>
                  <a:outerShdw blurRad="38100" dist="38100" dir="2700000" algn="tl">
                    <a:srgbClr val="000000">
                      <a:alpha val="43137"/>
                    </a:srgbClr>
                  </a:outerShdw>
                </a:effectLst>
                <a:latin typeface="Calibri" panose="020F0502020204030204" pitchFamily="34" charset="0"/>
              </a:rPr>
              <a:t> Sputum collection</a:t>
            </a:r>
            <a:endParaRPr lang="x-none" dirty="0">
              <a:effectLst>
                <a:outerShdw blurRad="38100" dist="38100" dir="2700000" algn="tl">
                  <a:srgbClr val="000000">
                    <a:alpha val="43137"/>
                  </a:srgbClr>
                </a:outerShdw>
              </a:effectLst>
              <a:latin typeface="Calibri" panose="020F0502020204030204"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dirty="0" smtClean="0">
                <a:effectLst>
                  <a:outerShdw blurRad="38100" dist="38100" dir="2700000" algn="tl">
                    <a:srgbClr val="000000">
                      <a:alpha val="43137"/>
                    </a:srgbClr>
                  </a:outerShdw>
                </a:effectLst>
                <a:latin typeface="Calibri" panose="020F0502020204030204" pitchFamily="34" charset="0"/>
              </a:rPr>
              <a:t>PROCEDURE</a:t>
            </a:r>
            <a:endParaRPr lang="x-none" dirty="0">
              <a:effectLst>
                <a:outerShdw blurRad="38100" dist="38100" dir="2700000" algn="tl">
                  <a:srgbClr val="000000">
                    <a:alpha val="43137"/>
                  </a:srgbClr>
                </a:outerShdw>
              </a:effectLst>
              <a:latin typeface="Calibri" panose="020F0502020204030204" pitchFamily="34" charset="0"/>
            </a:endParaRPr>
          </a:p>
        </p:txBody>
      </p:sp>
      <p:sp>
        <p:nvSpPr>
          <p:cNvPr id="3" name="عنصر نائب للمحتوى 2"/>
          <p:cNvSpPr>
            <a:spLocks noGrp="1"/>
          </p:cNvSpPr>
          <p:nvPr>
            <p:ph idx="1"/>
          </p:nvPr>
        </p:nvSpPr>
        <p:spPr/>
        <p:txBody>
          <a:bodyPr/>
          <a:lstStyle/>
          <a:p>
            <a:pPr algn="l" rtl="0">
              <a:buNone/>
            </a:pPr>
            <a:r>
              <a:rPr lang="en-US" dirty="0" smtClean="0">
                <a:latin typeface="Calibri" panose="020F0502020204030204" pitchFamily="34" charset="0"/>
              </a:rPr>
              <a:t>8- Cap the container and if necessary, clean its exterior.</a:t>
            </a:r>
            <a:endParaRPr lang="x-none" dirty="0" smtClean="0">
              <a:latin typeface="Calibri" panose="020F0502020204030204" pitchFamily="34" charset="0"/>
            </a:endParaRPr>
          </a:p>
          <a:p>
            <a:pPr algn="l" rtl="0">
              <a:buNone/>
            </a:pPr>
            <a:endParaRPr lang="x-none" dirty="0">
              <a:latin typeface="Calibri" panose="020F0502020204030204" pitchFamily="34" charset="0"/>
            </a:endParaRPr>
          </a:p>
        </p:txBody>
      </p:sp>
      <p:pic>
        <p:nvPicPr>
          <p:cNvPr id="4" name="صورة 3" descr="images (46).jpg"/>
          <p:cNvPicPr>
            <a:picLocks noChangeAspect="1"/>
          </p:cNvPicPr>
          <p:nvPr/>
        </p:nvPicPr>
        <p:blipFill>
          <a:blip r:embed="rId2"/>
          <a:stretch>
            <a:fillRect/>
          </a:stretch>
        </p:blipFill>
        <p:spPr>
          <a:xfrm>
            <a:off x="5572132" y="3071810"/>
            <a:ext cx="2571768" cy="3286148"/>
          </a:xfrm>
          <a:prstGeom prst="rect">
            <a:avLst/>
          </a:prstGeom>
        </p:spPr>
      </p:pic>
      <p:pic>
        <p:nvPicPr>
          <p:cNvPr id="5" name="صورة 4" descr="images (47).jpg"/>
          <p:cNvPicPr>
            <a:picLocks noChangeAspect="1"/>
          </p:cNvPicPr>
          <p:nvPr/>
        </p:nvPicPr>
        <p:blipFill>
          <a:blip r:embed="rId3"/>
          <a:stretch>
            <a:fillRect/>
          </a:stretch>
        </p:blipFill>
        <p:spPr>
          <a:xfrm>
            <a:off x="1500166" y="3143248"/>
            <a:ext cx="2500330" cy="3214710"/>
          </a:xfrm>
          <a:prstGeom prst="rect">
            <a:avLst/>
          </a:prstGeom>
        </p:spPr>
      </p:pic>
      <p:sp>
        <p:nvSpPr>
          <p:cNvPr id="6" name="عنوان 4"/>
          <p:cNvSpPr txBox="1">
            <a:spLocks/>
          </p:cNvSpPr>
          <p:nvPr/>
        </p:nvSpPr>
        <p:spPr>
          <a:xfrm>
            <a:off x="609600" y="-99392"/>
            <a:ext cx="8229600" cy="1143000"/>
          </a:xfrm>
          <a:prstGeom prst="rect">
            <a:avLst/>
          </a:prstGeom>
        </p:spPr>
        <p:txBody>
          <a:bodyPr vert="horz" lIns="0" rIns="0" bIns="0" anchor="b">
            <a:normAutofit/>
          </a:bodyPr>
          <a:lstStyle>
            <a:lvl1pPr algn="l" rtl="1" eaLnBrk="1" latinLnBrk="0" hangingPunct="1">
              <a:spcBef>
                <a:spcPct val="0"/>
              </a:spcBef>
              <a:buNone/>
              <a:defRPr kumimoji="0" sz="5000" b="0" kern="1200">
                <a:ln>
                  <a:noFill/>
                </a:ln>
                <a:solidFill>
                  <a:schemeClr val="tx2"/>
                </a:solidFill>
                <a:effectLst/>
                <a:latin typeface="+mj-lt"/>
                <a:ea typeface="+mj-ea"/>
                <a:cs typeface="+mj-cs"/>
              </a:defRPr>
            </a:lvl1pPr>
          </a:lstStyle>
          <a:p>
            <a:pPr algn="ctr"/>
            <a:r>
              <a:rPr lang="en-US" dirty="0" smtClean="0">
                <a:effectLst>
                  <a:outerShdw blurRad="38100" dist="38100" dir="2700000" algn="tl">
                    <a:srgbClr val="000000">
                      <a:alpha val="43137"/>
                    </a:srgbClr>
                  </a:outerShdw>
                </a:effectLst>
                <a:latin typeface="Calibri" panose="020F0502020204030204" pitchFamily="34" charset="0"/>
              </a:rPr>
              <a:t> Sputum collection</a:t>
            </a:r>
            <a:endParaRPr lang="x-none" dirty="0">
              <a:effectLst>
                <a:outerShdw blurRad="38100" dist="38100" dir="2700000" algn="tl">
                  <a:srgbClr val="000000">
                    <a:alpha val="43137"/>
                  </a:srgbClr>
                </a:outerShdw>
              </a:effectLst>
              <a:latin typeface="Calibri" panose="020F0502020204030204"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92500"/>
          </a:bodyPr>
          <a:lstStyle/>
          <a:p>
            <a:pPr algn="l" rtl="0"/>
            <a:r>
              <a:rPr lang="en-US" b="1" dirty="0" smtClean="0">
                <a:latin typeface="Calibri" panose="020F0502020204030204" pitchFamily="34" charset="0"/>
              </a:rPr>
              <a:t>Purpose :</a:t>
            </a:r>
          </a:p>
          <a:p>
            <a:pPr algn="l" rtl="0">
              <a:buNone/>
            </a:pPr>
            <a:r>
              <a:rPr lang="en-US" dirty="0" smtClean="0">
                <a:latin typeface="Calibri" panose="020F0502020204030204" pitchFamily="34" charset="0"/>
              </a:rPr>
              <a:t>For the detection of the causative agent of pneumonia, bronchitis, </a:t>
            </a:r>
            <a:r>
              <a:rPr lang="en-US" dirty="0">
                <a:latin typeface="Calibri" panose="020F0502020204030204" pitchFamily="34" charset="0"/>
              </a:rPr>
              <a:t>lung abscess</a:t>
            </a:r>
            <a:r>
              <a:rPr lang="en-US" dirty="0" smtClean="0">
                <a:latin typeface="Calibri" panose="020F0502020204030204" pitchFamily="34" charset="0"/>
              </a:rPr>
              <a:t> or tuberculosis .</a:t>
            </a:r>
          </a:p>
          <a:p>
            <a:pPr algn="l" rtl="0">
              <a:buNone/>
            </a:pPr>
            <a:r>
              <a:rPr lang="en-US" dirty="0" smtClean="0">
                <a:latin typeface="Calibri" panose="020F0502020204030204" pitchFamily="34" charset="0"/>
              </a:rPr>
              <a:t>Examples of common causative agents of bacterial pneumonia:</a:t>
            </a:r>
          </a:p>
          <a:p>
            <a:pPr lvl="1" algn="l" rtl="0">
              <a:buClr>
                <a:schemeClr val="accent3"/>
              </a:buClr>
            </a:pPr>
            <a:r>
              <a:rPr lang="en-US" dirty="0" smtClean="0">
                <a:latin typeface="Calibri" panose="020F0502020204030204" pitchFamily="34" charset="0"/>
              </a:rPr>
              <a:t>Streptococcus </a:t>
            </a:r>
            <a:r>
              <a:rPr lang="en-US" dirty="0" err="1" smtClean="0">
                <a:latin typeface="Calibri" panose="020F0502020204030204" pitchFamily="34" charset="0"/>
              </a:rPr>
              <a:t>pneumoniae</a:t>
            </a:r>
            <a:r>
              <a:rPr lang="en-US" dirty="0" smtClean="0">
                <a:latin typeface="Calibri" panose="020F0502020204030204" pitchFamily="34" charset="0"/>
              </a:rPr>
              <a:t>,</a:t>
            </a:r>
          </a:p>
          <a:p>
            <a:pPr lvl="1" algn="l" rtl="0">
              <a:buClr>
                <a:schemeClr val="accent3"/>
              </a:buClr>
            </a:pPr>
            <a:r>
              <a:rPr lang="en-US" dirty="0" err="1" smtClean="0">
                <a:latin typeface="Calibri" panose="020F0502020204030204" pitchFamily="34" charset="0"/>
              </a:rPr>
              <a:t>Haemophilus</a:t>
            </a:r>
            <a:r>
              <a:rPr lang="en-US" dirty="0" smtClean="0">
                <a:latin typeface="Calibri" panose="020F0502020204030204" pitchFamily="34" charset="0"/>
              </a:rPr>
              <a:t> </a:t>
            </a:r>
            <a:r>
              <a:rPr lang="en-US" dirty="0" err="1" smtClean="0">
                <a:latin typeface="Calibri" panose="020F0502020204030204" pitchFamily="34" charset="0"/>
              </a:rPr>
              <a:t>influenzae</a:t>
            </a:r>
            <a:r>
              <a:rPr lang="en-US" dirty="0" smtClean="0">
                <a:latin typeface="Calibri" panose="020F0502020204030204" pitchFamily="34" charset="0"/>
              </a:rPr>
              <a:t>,</a:t>
            </a:r>
          </a:p>
          <a:p>
            <a:pPr lvl="1" algn="l" rtl="0">
              <a:buClr>
                <a:schemeClr val="accent3"/>
              </a:buClr>
            </a:pPr>
            <a:r>
              <a:rPr lang="en-US" dirty="0" smtClean="0">
                <a:latin typeface="Calibri" panose="020F0502020204030204" pitchFamily="34" charset="0"/>
              </a:rPr>
              <a:t>Staphylococcus </a:t>
            </a:r>
            <a:r>
              <a:rPr lang="en-US" dirty="0" err="1" smtClean="0">
                <a:latin typeface="Calibri" panose="020F0502020204030204" pitchFamily="34" charset="0"/>
              </a:rPr>
              <a:t>aureus</a:t>
            </a:r>
            <a:r>
              <a:rPr lang="en-US" dirty="0" smtClean="0">
                <a:latin typeface="Calibri" panose="020F0502020204030204" pitchFamily="34" charset="0"/>
              </a:rPr>
              <a:t>,</a:t>
            </a:r>
          </a:p>
          <a:p>
            <a:pPr lvl="1" algn="l" rtl="0">
              <a:buClr>
                <a:schemeClr val="accent3"/>
              </a:buClr>
            </a:pPr>
            <a:r>
              <a:rPr lang="en-US" dirty="0" err="1" smtClean="0">
                <a:latin typeface="Calibri" panose="020F0502020204030204" pitchFamily="34" charset="0"/>
              </a:rPr>
              <a:t>Klebsiella</a:t>
            </a:r>
            <a:r>
              <a:rPr lang="en-US" dirty="0" smtClean="0">
                <a:latin typeface="Calibri" panose="020F0502020204030204" pitchFamily="34" charset="0"/>
              </a:rPr>
              <a:t> </a:t>
            </a:r>
            <a:r>
              <a:rPr lang="en-US" dirty="0" err="1" smtClean="0">
                <a:latin typeface="Calibri" panose="020F0502020204030204" pitchFamily="34" charset="0"/>
              </a:rPr>
              <a:t>pneumoniae</a:t>
            </a:r>
            <a:r>
              <a:rPr lang="en-US" dirty="0" smtClean="0">
                <a:latin typeface="Calibri" panose="020F0502020204030204" pitchFamily="34" charset="0"/>
              </a:rPr>
              <a:t>,</a:t>
            </a:r>
          </a:p>
          <a:p>
            <a:pPr lvl="1" algn="l" rtl="0">
              <a:buClr>
                <a:schemeClr val="accent3"/>
              </a:buClr>
            </a:pPr>
            <a:r>
              <a:rPr lang="en-US" dirty="0" smtClean="0">
                <a:latin typeface="Calibri" panose="020F0502020204030204" pitchFamily="34" charset="0"/>
              </a:rPr>
              <a:t>Escherichia coli, and</a:t>
            </a:r>
          </a:p>
          <a:p>
            <a:pPr lvl="1" algn="l" rtl="0">
              <a:buClr>
                <a:schemeClr val="accent3"/>
              </a:buClr>
            </a:pPr>
            <a:r>
              <a:rPr lang="en-US" dirty="0" smtClean="0">
                <a:latin typeface="Calibri" panose="020F0502020204030204" pitchFamily="34" charset="0"/>
              </a:rPr>
              <a:t>Pseudomonas </a:t>
            </a:r>
            <a:r>
              <a:rPr lang="en-US" dirty="0" err="1" smtClean="0">
                <a:latin typeface="Calibri" panose="020F0502020204030204" pitchFamily="34" charset="0"/>
              </a:rPr>
              <a:t>aeruginosa</a:t>
            </a:r>
            <a:r>
              <a:rPr lang="en-US" dirty="0" smtClean="0">
                <a:latin typeface="Calibri" panose="020F0502020204030204" pitchFamily="34" charset="0"/>
              </a:rPr>
              <a:t>. </a:t>
            </a:r>
            <a:endParaRPr lang="x-none" dirty="0">
              <a:latin typeface="Calibri" panose="020F0502020204030204" pitchFamily="34" charset="0"/>
            </a:endParaRPr>
          </a:p>
        </p:txBody>
      </p:sp>
      <p:sp>
        <p:nvSpPr>
          <p:cNvPr id="4" name="عنوان 4"/>
          <p:cNvSpPr txBox="1">
            <a:spLocks/>
          </p:cNvSpPr>
          <p:nvPr/>
        </p:nvSpPr>
        <p:spPr>
          <a:xfrm>
            <a:off x="609600" y="-99392"/>
            <a:ext cx="8229600" cy="1143000"/>
          </a:xfrm>
          <a:prstGeom prst="rect">
            <a:avLst/>
          </a:prstGeom>
        </p:spPr>
        <p:txBody>
          <a:bodyPr vert="horz" lIns="0" rIns="0" bIns="0" anchor="b">
            <a:normAutofit/>
          </a:bodyPr>
          <a:lstStyle>
            <a:lvl1pPr algn="l" rtl="1" eaLnBrk="1" latinLnBrk="0" hangingPunct="1">
              <a:spcBef>
                <a:spcPct val="0"/>
              </a:spcBef>
              <a:buNone/>
              <a:defRPr kumimoji="0" sz="5000" b="0" kern="1200">
                <a:ln>
                  <a:noFill/>
                </a:ln>
                <a:solidFill>
                  <a:schemeClr val="tx2"/>
                </a:solidFill>
                <a:effectLst/>
                <a:latin typeface="+mj-lt"/>
                <a:ea typeface="+mj-ea"/>
                <a:cs typeface="+mj-cs"/>
              </a:defRPr>
            </a:lvl1pPr>
          </a:lstStyle>
          <a:p>
            <a:pPr algn="ctr"/>
            <a:r>
              <a:rPr lang="en-US" dirty="0" smtClean="0">
                <a:effectLst>
                  <a:outerShdw blurRad="38100" dist="38100" dir="2700000" algn="tl">
                    <a:srgbClr val="000000">
                      <a:alpha val="43137"/>
                    </a:srgbClr>
                  </a:outerShdw>
                </a:effectLst>
                <a:latin typeface="Calibri" panose="020F0502020204030204" pitchFamily="34" charset="0"/>
              </a:rPr>
              <a:t> Sputum collection</a:t>
            </a:r>
            <a:endParaRPr lang="x-none" dirty="0">
              <a:effectLst>
                <a:outerShdw blurRad="38100" dist="38100" dir="2700000" algn="tl">
                  <a:srgbClr val="000000">
                    <a:alpha val="43137"/>
                  </a:srgbClr>
                </a:outerShdw>
              </a:effectLst>
              <a:latin typeface="Calibri" panose="020F0502020204030204"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dirty="0" smtClean="0">
                <a:effectLst>
                  <a:outerShdw blurRad="38100" dist="38100" dir="2700000" algn="tl">
                    <a:srgbClr val="000000">
                      <a:alpha val="43137"/>
                    </a:srgbClr>
                  </a:outerShdw>
                </a:effectLst>
                <a:latin typeface="Calibri" panose="020F0502020204030204" pitchFamily="34" charset="0"/>
              </a:rPr>
              <a:t>Fecal sample </a:t>
            </a:r>
            <a:endParaRPr lang="x-none" dirty="0">
              <a:effectLst>
                <a:outerShdw blurRad="38100" dist="38100" dir="2700000" algn="tl">
                  <a:srgbClr val="000000">
                    <a:alpha val="43137"/>
                  </a:srgbClr>
                </a:outerShdw>
              </a:effectLst>
              <a:latin typeface="Calibri" panose="020F0502020204030204" pitchFamily="34" charset="0"/>
            </a:endParaRPr>
          </a:p>
        </p:txBody>
      </p:sp>
      <p:sp>
        <p:nvSpPr>
          <p:cNvPr id="3" name="عنصر نائب للمحتوى 2"/>
          <p:cNvSpPr>
            <a:spLocks noGrp="1"/>
          </p:cNvSpPr>
          <p:nvPr>
            <p:ph idx="1"/>
          </p:nvPr>
        </p:nvSpPr>
        <p:spPr/>
        <p:txBody>
          <a:bodyPr>
            <a:normAutofit lnSpcReduction="10000"/>
          </a:bodyPr>
          <a:lstStyle/>
          <a:p>
            <a:pPr algn="l" rtl="0"/>
            <a:r>
              <a:rPr lang="en-US" dirty="0" smtClean="0">
                <a:latin typeface="Calibri" panose="020F0502020204030204" pitchFamily="34" charset="0"/>
              </a:rPr>
              <a:t>Collect the stool in a dry, clean, leak-proof container.</a:t>
            </a:r>
          </a:p>
          <a:p>
            <a:pPr algn="l" rtl="0"/>
            <a:r>
              <a:rPr lang="en-US" dirty="0" smtClean="0">
                <a:latin typeface="Calibri" panose="020F0502020204030204" pitchFamily="34" charset="0"/>
              </a:rPr>
              <a:t>Make sure no urine, water, soil or other material gets in the container.</a:t>
            </a:r>
          </a:p>
          <a:p>
            <a:pPr algn="l" rtl="0"/>
            <a:r>
              <a:rPr lang="en-US" dirty="0" smtClean="0">
                <a:latin typeface="Calibri" panose="020F0502020204030204" pitchFamily="34" charset="0"/>
              </a:rPr>
              <a:t>Insure that the specimen containers are sealed well.  Reinforce with </a:t>
            </a:r>
            <a:r>
              <a:rPr lang="en-US" dirty="0" err="1" smtClean="0">
                <a:latin typeface="Calibri" panose="020F0502020204030204" pitchFamily="34" charset="0"/>
              </a:rPr>
              <a:t>parafilm</a:t>
            </a:r>
            <a:r>
              <a:rPr lang="en-US" dirty="0" smtClean="0">
                <a:latin typeface="Calibri" panose="020F0502020204030204" pitchFamily="34" charset="0"/>
              </a:rPr>
              <a:t> or other suitable material.</a:t>
            </a:r>
          </a:p>
          <a:p>
            <a:pPr algn="l" rtl="0"/>
            <a:r>
              <a:rPr lang="en-US" dirty="0" smtClean="0">
                <a:latin typeface="Calibri" panose="020F0502020204030204" pitchFamily="34" charset="0"/>
              </a:rPr>
              <a:t>Insert the container in a plastic bag.</a:t>
            </a:r>
          </a:p>
          <a:p>
            <a:pPr algn="l" rtl="0"/>
            <a:r>
              <a:rPr lang="en-US" dirty="0" smtClean="0">
                <a:latin typeface="Calibri" panose="020F0502020204030204" pitchFamily="34" charset="0"/>
              </a:rPr>
              <a:t>Certain drugs and compounds will render the stool specimens unsatisfactory for examination.  The specimens should be collected before these substances are administered, or collection must be delayed until after the effects have passed.</a:t>
            </a:r>
            <a:endParaRPr lang="x-none" dirty="0">
              <a:latin typeface="Calibri" panose="020F0502020204030204"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تنزيل (24).jpg"/>
          <p:cNvPicPr>
            <a:picLocks noGrp="1" noChangeAspect="1"/>
          </p:cNvPicPr>
          <p:nvPr>
            <p:ph idx="4294967295"/>
          </p:nvPr>
        </p:nvPicPr>
        <p:blipFill>
          <a:blip r:embed="rId2"/>
          <a:stretch>
            <a:fillRect/>
          </a:stretch>
        </p:blipFill>
        <p:spPr>
          <a:xfrm>
            <a:off x="2714612" y="1142984"/>
            <a:ext cx="4286250" cy="4714875"/>
          </a:xfrm>
        </p:spPr>
      </p:pic>
      <p:sp>
        <p:nvSpPr>
          <p:cNvPr id="3" name="شكل بيضاوي 2"/>
          <p:cNvSpPr/>
          <p:nvPr/>
        </p:nvSpPr>
        <p:spPr>
          <a:xfrm>
            <a:off x="4357686" y="3571876"/>
            <a:ext cx="928694" cy="1285884"/>
          </a:xfrm>
          <a:prstGeom prst="ellipse">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x-none"/>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3"/>
          <p:cNvSpPr/>
          <p:nvPr/>
        </p:nvSpPr>
        <p:spPr>
          <a:xfrm>
            <a:off x="467545" y="2505671"/>
            <a:ext cx="8208911" cy="1846659"/>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anose="020F0502020204030204" pitchFamily="34" charset="0"/>
              </a:rPr>
              <a:t>All the success &amp; prosperity</a:t>
            </a:r>
          </a:p>
          <a:p>
            <a:pPr algn="ctr"/>
            <a:r>
              <a:rPr lang="ar-SA" sz="6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Sakkal Majalla" panose="02000000000000000000" pitchFamily="2" charset="-78"/>
                <a:cs typeface="Sakkal Majalla" panose="02000000000000000000" pitchFamily="2" charset="-78"/>
              </a:rPr>
              <a:t>كل النجــــاح و التـــوفـــيـــق</a:t>
            </a:r>
            <a:endParaRPr lang="x-none" sz="6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Sakkal Majalla" panose="02000000000000000000" pitchFamily="2" charset="-78"/>
              <a:cs typeface="Sakkal Majalla" panose="02000000000000000000" pitchFamily="2" charset="-7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عنوان 9"/>
          <p:cNvSpPr>
            <a:spLocks noGrp="1"/>
          </p:cNvSpPr>
          <p:nvPr>
            <p:ph type="title"/>
          </p:nvPr>
        </p:nvSpPr>
        <p:spPr/>
        <p:txBody>
          <a:bodyPr/>
          <a:lstStyle/>
          <a:p>
            <a:pPr algn="ctr"/>
            <a:r>
              <a:rPr lang="en-US" dirty="0" smtClean="0">
                <a:effectLst>
                  <a:outerShdw blurRad="38100" dist="38100" dir="2700000" algn="tl">
                    <a:srgbClr val="000000">
                      <a:alpha val="43137"/>
                    </a:srgbClr>
                  </a:outerShdw>
                </a:effectLst>
                <a:latin typeface="Calibri" panose="020F0502020204030204" pitchFamily="34" charset="0"/>
              </a:rPr>
              <a:t> Blood culture</a:t>
            </a:r>
            <a:endParaRPr lang="x-none" dirty="0">
              <a:effectLst>
                <a:outerShdw blurRad="38100" dist="38100" dir="2700000" algn="tl">
                  <a:srgbClr val="000000">
                    <a:alpha val="43137"/>
                  </a:srgbClr>
                </a:outerShdw>
              </a:effectLst>
              <a:latin typeface="Calibri" panose="020F0502020204030204" pitchFamily="34" charset="0"/>
            </a:endParaRPr>
          </a:p>
        </p:txBody>
      </p:sp>
      <p:pic>
        <p:nvPicPr>
          <p:cNvPr id="15" name="عنصر نائب للمحتوى 14" descr="0211064.jpg"/>
          <p:cNvPicPr>
            <a:picLocks noGrp="1" noChangeAspect="1"/>
          </p:cNvPicPr>
          <p:nvPr>
            <p:ph sz="half" idx="1"/>
          </p:nvPr>
        </p:nvPicPr>
        <p:blipFill>
          <a:blip r:embed="rId2"/>
          <a:stretch>
            <a:fillRect/>
          </a:stretch>
        </p:blipFill>
        <p:spPr>
          <a:xfrm>
            <a:off x="457200" y="2113005"/>
            <a:ext cx="4038600" cy="4049627"/>
          </a:xfrm>
        </p:spPr>
      </p:pic>
      <p:pic>
        <p:nvPicPr>
          <p:cNvPr id="14" name="عنصر نائب للمحتوى 13" descr="img_bactecbottles_400px.jpg"/>
          <p:cNvPicPr>
            <a:picLocks noGrp="1" noChangeAspect="1"/>
          </p:cNvPicPr>
          <p:nvPr>
            <p:ph sz="half" idx="2"/>
          </p:nvPr>
        </p:nvPicPr>
        <p:blipFill>
          <a:blip r:embed="rId3"/>
          <a:stretch>
            <a:fillRect/>
          </a:stretch>
        </p:blipFill>
        <p:spPr>
          <a:xfrm>
            <a:off x="4648200" y="2118519"/>
            <a:ext cx="4038600" cy="4038600"/>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dirty="0" smtClean="0">
                <a:effectLst>
                  <a:outerShdw blurRad="38100" dist="38100" dir="2700000" algn="tl">
                    <a:srgbClr val="000000">
                      <a:alpha val="43137"/>
                    </a:srgbClr>
                  </a:outerShdw>
                </a:effectLst>
                <a:latin typeface="Calibri" panose="020F0502020204030204" pitchFamily="34" charset="0"/>
              </a:rPr>
              <a:t> Blood culture</a:t>
            </a:r>
            <a:endParaRPr lang="x-none" dirty="0">
              <a:effectLst>
                <a:outerShdw blurRad="38100" dist="38100" dir="2700000" algn="tl">
                  <a:srgbClr val="000000">
                    <a:alpha val="43137"/>
                  </a:srgbClr>
                </a:outerShdw>
              </a:effectLst>
              <a:latin typeface="Calibri" panose="020F0502020204030204" pitchFamily="34" charset="0"/>
            </a:endParaRPr>
          </a:p>
        </p:txBody>
      </p:sp>
      <p:sp>
        <p:nvSpPr>
          <p:cNvPr id="3" name="عنصر نائب للمحتوى 2"/>
          <p:cNvSpPr>
            <a:spLocks noGrp="1"/>
          </p:cNvSpPr>
          <p:nvPr>
            <p:ph idx="1"/>
          </p:nvPr>
        </p:nvSpPr>
        <p:spPr/>
        <p:txBody>
          <a:bodyPr/>
          <a:lstStyle/>
          <a:p>
            <a:pPr algn="l" rtl="0"/>
            <a:r>
              <a:rPr lang="en-US" b="1" dirty="0" smtClean="0">
                <a:solidFill>
                  <a:srgbClr val="FF0000"/>
                </a:solidFill>
                <a:latin typeface="Calibri" panose="020F0502020204030204" pitchFamily="34" charset="0"/>
              </a:rPr>
              <a:t>Blood culture :</a:t>
            </a:r>
            <a:r>
              <a:rPr lang="en-US" dirty="0" smtClean="0">
                <a:latin typeface="Calibri" panose="020F0502020204030204" pitchFamily="34" charset="0"/>
              </a:rPr>
              <a:t> is a microbiological culture of blood. It is employed to detect infections that are spreading through the bloodstream (such as </a:t>
            </a:r>
            <a:r>
              <a:rPr lang="en-US" dirty="0" err="1" smtClean="0">
                <a:latin typeface="Calibri" panose="020F0502020204030204" pitchFamily="34" charset="0"/>
              </a:rPr>
              <a:t>bacteremia</a:t>
            </a:r>
            <a:r>
              <a:rPr lang="en-US" dirty="0" smtClean="0">
                <a:latin typeface="Calibri" panose="020F0502020204030204" pitchFamily="34" charset="0"/>
              </a:rPr>
              <a:t> or  septicemia amongst others). This is possible because the bloodstream is usually a sterile environment.</a:t>
            </a:r>
          </a:p>
          <a:p>
            <a:pPr algn="l" rtl="0"/>
            <a:r>
              <a:rPr lang="en-US" dirty="0" smtClean="0">
                <a:latin typeface="Calibri" panose="020F0502020204030204" pitchFamily="34" charset="0"/>
              </a:rPr>
              <a:t>N.B : blood does not have a normal microbial flora . </a:t>
            </a:r>
            <a:endParaRPr lang="x-none" dirty="0">
              <a:latin typeface="Calibri" panose="020F050202020403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dirty="0" smtClean="0">
                <a:effectLst>
                  <a:outerShdw blurRad="38100" dist="38100" dir="2700000" algn="tl">
                    <a:srgbClr val="000000">
                      <a:alpha val="43137"/>
                    </a:srgbClr>
                  </a:outerShdw>
                </a:effectLst>
                <a:latin typeface="Calibri" panose="020F0502020204030204" pitchFamily="34" charset="0"/>
              </a:rPr>
              <a:t> Blood culture</a:t>
            </a:r>
            <a:endParaRPr lang="x-none" dirty="0">
              <a:effectLst>
                <a:outerShdw blurRad="38100" dist="38100" dir="2700000" algn="tl">
                  <a:srgbClr val="000000">
                    <a:alpha val="43137"/>
                  </a:srgbClr>
                </a:outerShdw>
              </a:effectLst>
              <a:latin typeface="Calibri" panose="020F0502020204030204" pitchFamily="34" charset="0"/>
            </a:endParaRPr>
          </a:p>
        </p:txBody>
      </p:sp>
      <p:sp>
        <p:nvSpPr>
          <p:cNvPr id="3" name="عنصر نائب للمحتوى 2"/>
          <p:cNvSpPr>
            <a:spLocks noGrp="1"/>
          </p:cNvSpPr>
          <p:nvPr>
            <p:ph idx="1"/>
          </p:nvPr>
        </p:nvSpPr>
        <p:spPr/>
        <p:txBody>
          <a:bodyPr/>
          <a:lstStyle/>
          <a:p>
            <a:pPr algn="l" rtl="0"/>
            <a:r>
              <a:rPr lang="en-US" dirty="0" smtClean="0">
                <a:latin typeface="Calibri" panose="020F0502020204030204" pitchFamily="34" charset="0"/>
              </a:rPr>
              <a:t>Whenever possible blood should be collected before antimicrobial treatment has started .</a:t>
            </a:r>
          </a:p>
          <a:p>
            <a:pPr algn="l" rtl="0">
              <a:buNone/>
            </a:pPr>
            <a:r>
              <a:rPr lang="en-US" dirty="0" smtClean="0">
                <a:latin typeface="Calibri" panose="020F0502020204030204" pitchFamily="34" charset="0"/>
              </a:rPr>
              <a:t>1- when the patient has recurring fever collect the blood as the temperature begins to rise .</a:t>
            </a:r>
          </a:p>
          <a:p>
            <a:pPr algn="l" rtl="0">
              <a:buNone/>
            </a:pPr>
            <a:r>
              <a:rPr lang="en-US" dirty="0" smtClean="0">
                <a:latin typeface="Calibri" panose="020F0502020204030204" pitchFamily="34" charset="0"/>
              </a:rPr>
              <a:t>2- for other patients collect the blood as soon as possible after receiving the request .</a:t>
            </a:r>
          </a:p>
          <a:p>
            <a:pPr algn="l" rtl="0">
              <a:buNone/>
            </a:pPr>
            <a:r>
              <a:rPr lang="en-US" dirty="0" smtClean="0">
                <a:latin typeface="Calibri" panose="020F0502020204030204" pitchFamily="34" charset="0"/>
              </a:rPr>
              <a:t>* To increase the chance of isolating a pathogen it is usually recommended that at least two specimens are collected at different times.</a:t>
            </a:r>
          </a:p>
          <a:p>
            <a:pPr algn="l" rtl="0">
              <a:buNone/>
            </a:pPr>
            <a:endParaRPr lang="en-US" dirty="0" smtClean="0">
              <a:latin typeface="Calibri" panose="020F050202020403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25760"/>
            <a:ext cx="8229600" cy="1143000"/>
          </a:xfrm>
        </p:spPr>
        <p:txBody>
          <a:bodyPr/>
          <a:lstStyle/>
          <a:p>
            <a:pPr algn="ctr" rtl="0"/>
            <a:r>
              <a:rPr lang="en-US" dirty="0" smtClean="0">
                <a:effectLst>
                  <a:outerShdw blurRad="38100" dist="38100" dir="2700000" algn="tl">
                    <a:srgbClr val="000000">
                      <a:alpha val="43137"/>
                    </a:srgbClr>
                  </a:outerShdw>
                </a:effectLst>
                <a:latin typeface="Calibri" panose="020F0502020204030204" pitchFamily="34" charset="0"/>
              </a:rPr>
              <a:t>Urine collection</a:t>
            </a:r>
            <a:endParaRPr lang="x-none" dirty="0">
              <a:effectLst>
                <a:outerShdw blurRad="38100" dist="38100" dir="2700000" algn="tl">
                  <a:srgbClr val="000000">
                    <a:alpha val="43137"/>
                  </a:srgbClr>
                </a:outerShdw>
              </a:effectLst>
              <a:latin typeface="Calibri" panose="020F0502020204030204" pitchFamily="34" charset="0"/>
            </a:endParaRPr>
          </a:p>
        </p:txBody>
      </p:sp>
      <p:sp>
        <p:nvSpPr>
          <p:cNvPr id="3" name="عنصر نائب للمحتوى 2"/>
          <p:cNvSpPr>
            <a:spLocks noGrp="1"/>
          </p:cNvSpPr>
          <p:nvPr>
            <p:ph idx="1"/>
          </p:nvPr>
        </p:nvSpPr>
        <p:spPr/>
        <p:txBody>
          <a:bodyPr/>
          <a:lstStyle/>
          <a:p>
            <a:pPr algn="l" rtl="0"/>
            <a:r>
              <a:rPr lang="en-US" dirty="0" smtClean="0">
                <a:latin typeface="Calibri" panose="020F0502020204030204" pitchFamily="34" charset="0"/>
              </a:rPr>
              <a:t>Untimed urine sample (random) ( single sample )</a:t>
            </a:r>
          </a:p>
          <a:p>
            <a:pPr algn="l" rtl="0"/>
            <a:r>
              <a:rPr lang="en-US" dirty="0" smtClean="0">
                <a:latin typeface="Calibri" panose="020F0502020204030204" pitchFamily="34" charset="0"/>
              </a:rPr>
              <a:t>Timed urine sample ( 24 H sample )</a:t>
            </a:r>
          </a:p>
          <a:p>
            <a:pPr algn="l" rtl="0"/>
            <a:r>
              <a:rPr lang="en-US" dirty="0" smtClean="0">
                <a:latin typeface="Calibri" panose="020F0502020204030204" pitchFamily="34" charset="0"/>
              </a:rPr>
              <a:t>First Morning Specimen</a:t>
            </a:r>
          </a:p>
          <a:p>
            <a:pPr algn="l" rtl="0"/>
            <a:r>
              <a:rPr lang="en-US" dirty="0" smtClean="0">
                <a:latin typeface="Calibri" panose="020F0502020204030204" pitchFamily="34" charset="0"/>
              </a:rPr>
              <a:t>Midstream Clean Catch Specimen</a:t>
            </a:r>
          </a:p>
          <a:p>
            <a:pPr algn="l" rtl="0"/>
            <a:r>
              <a:rPr lang="en-US" dirty="0" smtClean="0">
                <a:latin typeface="Calibri" panose="020F0502020204030204" pitchFamily="34" charset="0"/>
              </a:rPr>
              <a:t>Catheter Collection Specimen</a:t>
            </a:r>
          </a:p>
          <a:p>
            <a:pPr algn="l" rtl="0"/>
            <a:r>
              <a:rPr lang="en-US" dirty="0" smtClean="0">
                <a:latin typeface="Calibri" panose="020F0502020204030204" pitchFamily="34" charset="0"/>
              </a:rPr>
              <a:t>Pediatric Specimen</a:t>
            </a:r>
            <a:endParaRPr lang="x-none" dirty="0">
              <a:latin typeface="Calibri" panose="020F0502020204030204"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3752"/>
            <a:ext cx="8229600" cy="1143000"/>
          </a:xfrm>
        </p:spPr>
        <p:txBody>
          <a:bodyPr/>
          <a:lstStyle/>
          <a:p>
            <a:pPr algn="ctr"/>
            <a:r>
              <a:rPr lang="en-US" dirty="0" smtClean="0">
                <a:effectLst>
                  <a:outerShdw blurRad="38100" dist="38100" dir="2700000" algn="tl">
                    <a:srgbClr val="000000">
                      <a:alpha val="43137"/>
                    </a:srgbClr>
                  </a:outerShdw>
                </a:effectLst>
                <a:latin typeface="Calibri" panose="020F0502020204030204" pitchFamily="34" charset="0"/>
              </a:rPr>
              <a:t>Urine collection</a:t>
            </a:r>
            <a:endParaRPr lang="x-none" dirty="0">
              <a:effectLst>
                <a:outerShdw blurRad="38100" dist="38100" dir="2700000" algn="tl">
                  <a:srgbClr val="000000">
                    <a:alpha val="43137"/>
                  </a:srgbClr>
                </a:outerShdw>
              </a:effectLst>
              <a:latin typeface="Calibri" panose="020F0502020204030204" pitchFamily="34" charset="0"/>
            </a:endParaRPr>
          </a:p>
        </p:txBody>
      </p:sp>
      <p:sp>
        <p:nvSpPr>
          <p:cNvPr id="3" name="عنصر نائب للمحتوى 2"/>
          <p:cNvSpPr>
            <a:spLocks noGrp="1"/>
          </p:cNvSpPr>
          <p:nvPr>
            <p:ph idx="1"/>
          </p:nvPr>
        </p:nvSpPr>
        <p:spPr/>
        <p:txBody>
          <a:bodyPr/>
          <a:lstStyle/>
          <a:p>
            <a:pPr algn="l" rtl="0"/>
            <a:r>
              <a:rPr lang="en-US" dirty="0" smtClean="0">
                <a:latin typeface="Calibri" panose="020F0502020204030204" pitchFamily="34" charset="0"/>
              </a:rPr>
              <a:t>This is the specimen most commonly sent to the laboratory for analysis, primarily because it is the easiest to obtain and is readily available.</a:t>
            </a:r>
          </a:p>
          <a:p>
            <a:pPr algn="l" rtl="0"/>
            <a:r>
              <a:rPr lang="en-US" dirty="0" smtClean="0">
                <a:latin typeface="Calibri" panose="020F0502020204030204" pitchFamily="34" charset="0"/>
              </a:rPr>
              <a:t>This specimen is usually submitted for urinalysis and microscopic analysis, although it is not the specimen of choice for either of these tests.</a:t>
            </a:r>
          </a:p>
          <a:p>
            <a:pPr algn="l" rtl="0"/>
            <a:r>
              <a:rPr lang="en-US" dirty="0" smtClean="0">
                <a:latin typeface="Calibri" panose="020F0502020204030204" pitchFamily="34" charset="0"/>
              </a:rPr>
              <a:t>Random specimens can sometimes give an inaccurate view of a patient's health if the specimen is too diluted and analytic values are artificially lowered.</a:t>
            </a:r>
            <a:endParaRPr lang="x-none" dirty="0">
              <a:latin typeface="Calibri" panose="020F0502020204030204" pitchFamily="34" charset="0"/>
            </a:endParaRPr>
          </a:p>
        </p:txBody>
      </p:sp>
      <p:sp>
        <p:nvSpPr>
          <p:cNvPr id="4" name="عنوان 1"/>
          <p:cNvSpPr txBox="1">
            <a:spLocks/>
          </p:cNvSpPr>
          <p:nvPr/>
        </p:nvSpPr>
        <p:spPr>
          <a:xfrm>
            <a:off x="457200" y="917848"/>
            <a:ext cx="8229600" cy="1143000"/>
          </a:xfrm>
          <a:prstGeom prst="rect">
            <a:avLst/>
          </a:prstGeom>
        </p:spPr>
        <p:txBody>
          <a:bodyPr vert="horz" lIns="0" rIns="0" bIns="0" anchor="b">
            <a:normAutofit/>
          </a:bodyPr>
          <a:lstStyle>
            <a:lvl1pPr algn="l" rtl="1" eaLnBrk="1" latinLnBrk="0" hangingPunct="1">
              <a:spcBef>
                <a:spcPct val="0"/>
              </a:spcBef>
              <a:buNone/>
              <a:defRPr kumimoji="0" sz="5000" b="0" kern="1200">
                <a:ln>
                  <a:noFill/>
                </a:ln>
                <a:solidFill>
                  <a:schemeClr val="tx2"/>
                </a:solidFill>
                <a:effectLst/>
                <a:latin typeface="+mj-lt"/>
                <a:ea typeface="+mj-ea"/>
                <a:cs typeface="+mj-cs"/>
              </a:defRPr>
            </a:lvl1pPr>
          </a:lstStyle>
          <a:p>
            <a:pPr algn="ctr"/>
            <a:r>
              <a:rPr lang="en-US" dirty="0">
                <a:effectLst>
                  <a:outerShdw blurRad="38100" dist="38100" dir="2700000" algn="tl">
                    <a:srgbClr val="000000">
                      <a:alpha val="43137"/>
                    </a:srgbClr>
                  </a:outerShdw>
                </a:effectLst>
                <a:latin typeface="Calibri" panose="020F0502020204030204" pitchFamily="34" charset="0"/>
              </a:rPr>
              <a:t>1- Random Specimen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4"/>
          <p:cNvSpPr>
            <a:spLocks noGrp="1"/>
          </p:cNvSpPr>
          <p:nvPr>
            <p:ph sz="half" idx="1"/>
          </p:nvPr>
        </p:nvSpPr>
        <p:spPr>
          <a:xfrm>
            <a:off x="457200" y="1920085"/>
            <a:ext cx="4953000" cy="4434840"/>
          </a:xfrm>
        </p:spPr>
        <p:txBody>
          <a:bodyPr>
            <a:normAutofit lnSpcReduction="10000"/>
          </a:bodyPr>
          <a:lstStyle/>
          <a:p>
            <a:pPr algn="l" rtl="0"/>
            <a:r>
              <a:rPr lang="en-US" dirty="0" smtClean="0">
                <a:latin typeface="Calibri" panose="020F0502020204030204" pitchFamily="34" charset="0"/>
              </a:rPr>
              <a:t>As the name implies, the random specimen can be collected at any time. Although there are no specific guidelines for how the collection should be conducted, avoiding the introduction of contaminants into the specimen is recommended. This requires explicit instructions to patients so that they do not touch the inside of the cup or cup lid.</a:t>
            </a:r>
            <a:endParaRPr lang="x-none" dirty="0">
              <a:latin typeface="Calibri" panose="020F0502020204030204" pitchFamily="34" charset="0"/>
            </a:endParaRPr>
          </a:p>
        </p:txBody>
      </p:sp>
      <p:pic>
        <p:nvPicPr>
          <p:cNvPr id="7" name="عنصر نائب للمحتوى 6" descr="تنزيل (20).jpg"/>
          <p:cNvPicPr>
            <a:picLocks noGrp="1" noChangeAspect="1"/>
          </p:cNvPicPr>
          <p:nvPr>
            <p:ph sz="half" idx="2"/>
          </p:nvPr>
        </p:nvPicPr>
        <p:blipFill>
          <a:blip r:embed="rId2"/>
          <a:stretch>
            <a:fillRect/>
          </a:stretch>
        </p:blipFill>
        <p:spPr>
          <a:xfrm>
            <a:off x="7122329" y="2086347"/>
            <a:ext cx="1726396" cy="1990725"/>
          </a:xfrm>
        </p:spPr>
      </p:pic>
      <p:pic>
        <p:nvPicPr>
          <p:cNvPr id="8" name="صورة 7" descr="urine_collection_cup_misc.jpg"/>
          <p:cNvPicPr>
            <a:picLocks noChangeAspect="1"/>
          </p:cNvPicPr>
          <p:nvPr/>
        </p:nvPicPr>
        <p:blipFill>
          <a:blip r:embed="rId3"/>
          <a:stretch>
            <a:fillRect/>
          </a:stretch>
        </p:blipFill>
        <p:spPr>
          <a:xfrm>
            <a:off x="5410200" y="2971800"/>
            <a:ext cx="1666875" cy="2166946"/>
          </a:xfrm>
          <a:prstGeom prst="rect">
            <a:avLst/>
          </a:prstGeom>
        </p:spPr>
      </p:pic>
      <p:pic>
        <p:nvPicPr>
          <p:cNvPr id="9" name="صورة 8" descr="images (39).jpg"/>
          <p:cNvPicPr>
            <a:picLocks noChangeAspect="1"/>
          </p:cNvPicPr>
          <p:nvPr/>
        </p:nvPicPr>
        <p:blipFill>
          <a:blip r:embed="rId4"/>
          <a:stretch>
            <a:fillRect/>
          </a:stretch>
        </p:blipFill>
        <p:spPr>
          <a:xfrm>
            <a:off x="7077075" y="4222576"/>
            <a:ext cx="1762125" cy="2590800"/>
          </a:xfrm>
          <a:prstGeom prst="rect">
            <a:avLst/>
          </a:prstGeom>
        </p:spPr>
      </p:pic>
      <p:sp>
        <p:nvSpPr>
          <p:cNvPr id="10" name="عنوان 1"/>
          <p:cNvSpPr>
            <a:spLocks noGrp="1"/>
          </p:cNvSpPr>
          <p:nvPr>
            <p:ph type="title"/>
          </p:nvPr>
        </p:nvSpPr>
        <p:spPr>
          <a:xfrm>
            <a:off x="457200" y="53752"/>
            <a:ext cx="8229600" cy="1143000"/>
          </a:xfrm>
        </p:spPr>
        <p:txBody>
          <a:bodyPr/>
          <a:lstStyle/>
          <a:p>
            <a:pPr algn="ctr"/>
            <a:r>
              <a:rPr lang="en-US" dirty="0" smtClean="0">
                <a:effectLst>
                  <a:outerShdw blurRad="38100" dist="38100" dir="2700000" algn="tl">
                    <a:srgbClr val="000000">
                      <a:alpha val="43137"/>
                    </a:srgbClr>
                  </a:outerShdw>
                </a:effectLst>
                <a:latin typeface="Calibri" panose="020F0502020204030204" pitchFamily="34" charset="0"/>
              </a:rPr>
              <a:t>Urine collection</a:t>
            </a:r>
            <a:endParaRPr lang="x-none" dirty="0">
              <a:effectLst>
                <a:outerShdw blurRad="38100" dist="38100" dir="2700000" algn="tl">
                  <a:srgbClr val="000000">
                    <a:alpha val="43137"/>
                  </a:srgbClr>
                </a:outerShdw>
              </a:effectLst>
              <a:latin typeface="Calibri" panose="020F0502020204030204" pitchFamily="34" charset="0"/>
            </a:endParaRPr>
          </a:p>
        </p:txBody>
      </p:sp>
      <p:sp>
        <p:nvSpPr>
          <p:cNvPr id="11" name="عنوان 1"/>
          <p:cNvSpPr txBox="1">
            <a:spLocks/>
          </p:cNvSpPr>
          <p:nvPr/>
        </p:nvSpPr>
        <p:spPr>
          <a:xfrm>
            <a:off x="457200" y="917848"/>
            <a:ext cx="8229600" cy="1143000"/>
          </a:xfrm>
          <a:prstGeom prst="rect">
            <a:avLst/>
          </a:prstGeom>
        </p:spPr>
        <p:txBody>
          <a:bodyPr vert="horz" lIns="0" rIns="0" bIns="0" anchor="b">
            <a:normAutofit/>
          </a:bodyPr>
          <a:lstStyle>
            <a:lvl1pPr algn="l" rtl="1" eaLnBrk="1" latinLnBrk="0" hangingPunct="1">
              <a:spcBef>
                <a:spcPct val="0"/>
              </a:spcBef>
              <a:buNone/>
              <a:defRPr kumimoji="0" sz="5000" b="0" kern="1200">
                <a:ln>
                  <a:noFill/>
                </a:ln>
                <a:solidFill>
                  <a:schemeClr val="tx2"/>
                </a:solidFill>
                <a:effectLst/>
                <a:latin typeface="+mj-lt"/>
                <a:ea typeface="+mj-ea"/>
                <a:cs typeface="+mj-cs"/>
              </a:defRPr>
            </a:lvl1pPr>
          </a:lstStyle>
          <a:p>
            <a:pPr algn="ctr"/>
            <a:r>
              <a:rPr lang="en-US" dirty="0">
                <a:effectLst>
                  <a:outerShdw blurRad="38100" dist="38100" dir="2700000" algn="tl">
                    <a:srgbClr val="000000">
                      <a:alpha val="43137"/>
                    </a:srgbClr>
                  </a:outerShdw>
                </a:effectLst>
                <a:latin typeface="Calibri" panose="020F0502020204030204" pitchFamily="34" charset="0"/>
              </a:rPr>
              <a:t>1- Random Specimen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gn="l" rtl="0"/>
            <a:r>
              <a:rPr lang="en-US" dirty="0" smtClean="0">
                <a:latin typeface="Calibri" panose="020F0502020204030204" pitchFamily="34" charset="0"/>
              </a:rPr>
              <a:t>Among the most commonly performed tests requiring timed specimens are those measuring creatinine, urine urea nitrogen, glucose, sodium, potassium and other </a:t>
            </a:r>
            <a:r>
              <a:rPr lang="en-US" dirty="0">
                <a:latin typeface="Calibri" panose="020F0502020204030204" pitchFamily="34" charset="0"/>
              </a:rPr>
              <a:t>analytes</a:t>
            </a:r>
            <a:r>
              <a:rPr lang="en-US" dirty="0" smtClean="0">
                <a:latin typeface="Calibri" panose="020F0502020204030204" pitchFamily="34" charset="0"/>
              </a:rPr>
              <a:t> that are affected by diurnal variations.</a:t>
            </a:r>
          </a:p>
          <a:p>
            <a:pPr algn="l" rtl="0"/>
            <a:r>
              <a:rPr lang="en-US" dirty="0" smtClean="0">
                <a:latin typeface="Calibri" panose="020F0502020204030204" pitchFamily="34" charset="0"/>
              </a:rPr>
              <a:t>A timed specimen is collected to measure the concentration of these substances in urine over a specified length of time.</a:t>
            </a:r>
          </a:p>
          <a:p>
            <a:pPr algn="l" rtl="0">
              <a:buNone/>
            </a:pPr>
            <a:endParaRPr lang="en-US" dirty="0" smtClean="0">
              <a:latin typeface="Calibri" panose="020F0502020204030204" pitchFamily="34" charset="0"/>
            </a:endParaRPr>
          </a:p>
          <a:p>
            <a:pPr algn="l" rtl="0"/>
            <a:endParaRPr lang="en-US" dirty="0" smtClean="0">
              <a:latin typeface="Calibri" panose="020F0502020204030204" pitchFamily="34" charset="0"/>
            </a:endParaRPr>
          </a:p>
        </p:txBody>
      </p:sp>
      <p:sp>
        <p:nvSpPr>
          <p:cNvPr id="5" name="عنوان 1"/>
          <p:cNvSpPr>
            <a:spLocks noGrp="1"/>
          </p:cNvSpPr>
          <p:nvPr>
            <p:ph type="title"/>
          </p:nvPr>
        </p:nvSpPr>
        <p:spPr>
          <a:xfrm>
            <a:off x="457200" y="53752"/>
            <a:ext cx="8229600" cy="1143000"/>
          </a:xfrm>
        </p:spPr>
        <p:txBody>
          <a:bodyPr/>
          <a:lstStyle/>
          <a:p>
            <a:pPr algn="ctr"/>
            <a:r>
              <a:rPr lang="en-US" dirty="0" smtClean="0">
                <a:effectLst>
                  <a:outerShdw blurRad="38100" dist="38100" dir="2700000" algn="tl">
                    <a:srgbClr val="000000">
                      <a:alpha val="43137"/>
                    </a:srgbClr>
                  </a:outerShdw>
                </a:effectLst>
                <a:latin typeface="Calibri" panose="020F0502020204030204" pitchFamily="34" charset="0"/>
              </a:rPr>
              <a:t>Urine collection</a:t>
            </a:r>
            <a:endParaRPr lang="x-none" dirty="0">
              <a:effectLst>
                <a:outerShdw blurRad="38100" dist="38100" dir="2700000" algn="tl">
                  <a:srgbClr val="000000">
                    <a:alpha val="43137"/>
                  </a:srgbClr>
                </a:outerShdw>
              </a:effectLst>
              <a:latin typeface="Calibri" panose="020F0502020204030204" pitchFamily="34" charset="0"/>
            </a:endParaRPr>
          </a:p>
        </p:txBody>
      </p:sp>
      <p:sp>
        <p:nvSpPr>
          <p:cNvPr id="6" name="عنوان 1"/>
          <p:cNvSpPr txBox="1">
            <a:spLocks/>
          </p:cNvSpPr>
          <p:nvPr/>
        </p:nvSpPr>
        <p:spPr>
          <a:xfrm>
            <a:off x="457200" y="917848"/>
            <a:ext cx="8229600" cy="1143000"/>
          </a:xfrm>
          <a:prstGeom prst="rect">
            <a:avLst/>
          </a:prstGeom>
        </p:spPr>
        <p:txBody>
          <a:bodyPr vert="horz" lIns="0" rIns="0" bIns="0" anchor="b">
            <a:normAutofit/>
          </a:bodyPr>
          <a:lstStyle>
            <a:lvl1pPr algn="l" rtl="1" eaLnBrk="1" latinLnBrk="0" hangingPunct="1">
              <a:spcBef>
                <a:spcPct val="0"/>
              </a:spcBef>
              <a:buNone/>
              <a:defRPr kumimoji="0" sz="5000" b="0" kern="1200">
                <a:ln>
                  <a:noFill/>
                </a:ln>
                <a:solidFill>
                  <a:schemeClr val="tx2"/>
                </a:solidFill>
                <a:effectLst/>
                <a:latin typeface="+mj-lt"/>
                <a:ea typeface="+mj-ea"/>
                <a:cs typeface="+mj-cs"/>
              </a:defRPr>
            </a:lvl1pPr>
          </a:lstStyle>
          <a:p>
            <a:pPr algn="ctr"/>
            <a:r>
              <a:rPr lang="en-US" dirty="0">
                <a:effectLst>
                  <a:outerShdw blurRad="38100" dist="38100" dir="2700000" algn="tl">
                    <a:srgbClr val="000000">
                      <a:alpha val="43137"/>
                    </a:srgbClr>
                  </a:outerShdw>
                </a:effectLst>
                <a:latin typeface="Calibri" panose="020F0502020204030204" pitchFamily="34" charset="0"/>
              </a:rPr>
              <a:t>2- Timed Collection Specimen</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490</TotalTime>
  <Words>1255</Words>
  <Application>Microsoft Office PowerPoint</Application>
  <PresentationFormat>On-screen Show (4:3)</PresentationFormat>
  <Paragraphs>114</Paragraphs>
  <Slides>27</Slides>
  <Notes>0</Notes>
  <HiddenSlides>0</HiddenSlides>
  <MMClips>0</MMClips>
  <ScaleCrop>false</ScaleCrop>
  <HeadingPairs>
    <vt:vector size="4" baseType="variant">
      <vt:variant>
        <vt:lpstr>Theme</vt:lpstr>
      </vt:variant>
      <vt:variant>
        <vt:i4>2</vt:i4>
      </vt:variant>
      <vt:variant>
        <vt:lpstr>Slide Titles</vt:lpstr>
      </vt:variant>
      <vt:variant>
        <vt:i4>27</vt:i4>
      </vt:variant>
    </vt:vector>
  </HeadingPairs>
  <TitlesOfParts>
    <vt:vector size="29" baseType="lpstr">
      <vt:lpstr>تدفق</vt:lpstr>
      <vt:lpstr>سمة Office</vt:lpstr>
      <vt:lpstr>LAB 304   Lecture \ 4</vt:lpstr>
      <vt:lpstr>Learning objectives</vt:lpstr>
      <vt:lpstr> Blood culture</vt:lpstr>
      <vt:lpstr> Blood culture</vt:lpstr>
      <vt:lpstr> Blood culture</vt:lpstr>
      <vt:lpstr>Urine collection</vt:lpstr>
      <vt:lpstr>Urine collection</vt:lpstr>
      <vt:lpstr>Urine collection</vt:lpstr>
      <vt:lpstr>Urine collection</vt:lpstr>
      <vt:lpstr>Urine collection</vt:lpstr>
      <vt:lpstr>Urine collection</vt:lpstr>
      <vt:lpstr>Urine collection</vt:lpstr>
      <vt:lpstr>Urine collection</vt:lpstr>
      <vt:lpstr>Urine collection</vt:lpstr>
      <vt:lpstr>Urine collection</vt:lpstr>
      <vt:lpstr>Urine collection</vt:lpstr>
      <vt:lpstr>Urine collection</vt:lpstr>
      <vt:lpstr>PowerPoint Presentation</vt:lpstr>
      <vt:lpstr>PROCEDURE</vt:lpstr>
      <vt:lpstr>PROCEDURE</vt:lpstr>
      <vt:lpstr>PROCEDURE</vt:lpstr>
      <vt:lpstr>PowerPoint Presentation</vt:lpstr>
      <vt:lpstr>PROCEDURE</vt:lpstr>
      <vt:lpstr>PowerPoint Presentation</vt:lpstr>
      <vt:lpstr>Fecal sample </vt:lpstr>
      <vt:lpstr>PowerPoint Presentation</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Skill 301</dc:title>
  <dc:creator>usera</dc:creator>
  <cp:lastModifiedBy>Eltayeb Bala</cp:lastModifiedBy>
  <cp:revision>28</cp:revision>
  <dcterms:created xsi:type="dcterms:W3CDTF">2012-02-13T12:29:29Z</dcterms:created>
  <dcterms:modified xsi:type="dcterms:W3CDTF">2014-10-13T05:29:52Z</dcterms:modified>
</cp:coreProperties>
</file>